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543" r:id="rId2"/>
    <p:sldId id="544" r:id="rId3"/>
    <p:sldId id="545" r:id="rId4"/>
    <p:sldId id="547" r:id="rId5"/>
    <p:sldId id="557" r:id="rId6"/>
    <p:sldId id="565" r:id="rId7"/>
    <p:sldId id="549" r:id="rId8"/>
    <p:sldId id="550" r:id="rId9"/>
    <p:sldId id="552" r:id="rId10"/>
    <p:sldId id="551" r:id="rId11"/>
    <p:sldId id="553" r:id="rId12"/>
    <p:sldId id="554" r:id="rId13"/>
    <p:sldId id="566" r:id="rId14"/>
    <p:sldId id="558" r:id="rId15"/>
    <p:sldId id="571" r:id="rId16"/>
    <p:sldId id="572" r:id="rId17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s-MX"/>
    </a:defPPr>
    <a:lvl1pPr marL="0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25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588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50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313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176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00038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901" algn="l" defTabSz="6857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691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E68900"/>
    <a:srgbClr val="FF9900"/>
    <a:srgbClr val="3BE553"/>
    <a:srgbClr val="69D969"/>
    <a:srgbClr val="99CCFF"/>
    <a:srgbClr val="B4EEED"/>
    <a:srgbClr val="2AB8B5"/>
    <a:srgbClr val="8DE5E3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906" y="66"/>
      </p:cViewPr>
      <p:guideLst>
        <p:guide orient="horz" pos="3243"/>
        <p:guide pos="6916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A142-8F24-4150-8232-6BE63C52D285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DC633-1C8B-4378-B126-693481CB6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10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10</a:t>
            </a:r>
            <a:r>
              <a:rPr lang="es-MX" baseline="0" dirty="0" smtClean="0"/>
              <a:t> puntos de cada consulta. 5/5 puntos de los cuales 28% es TA, 28% GTB, 25% CINTURA, 18% Peso.</a:t>
            </a:r>
          </a:p>
          <a:p>
            <a:r>
              <a:rPr lang="es-MX" baseline="0" dirty="0" smtClean="0"/>
              <a:t>Se incorpora a “realización de las mediciones y valoraciones con frecuencia” de  </a:t>
            </a:r>
            <a:r>
              <a:rPr lang="es-MX" baseline="0" dirty="0" err="1" smtClean="0"/>
              <a:t>microabluminuria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C633-1C8B-4378-B126-693481CB639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84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Diferenciar con un peso lo farmacológico</a:t>
            </a:r>
            <a:r>
              <a:rPr lang="es-MX" baseline="0" dirty="0" smtClean="0"/>
              <a:t> y lo NO farmacológico.  Pesos separados.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C633-1C8B-4378-B126-693481CB639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02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024" indent="0" algn="ctr">
              <a:buNone/>
              <a:defRPr sz="1300"/>
            </a:lvl2pPr>
            <a:lvl3pPr marL="608049" indent="0" algn="ctr">
              <a:buNone/>
              <a:defRPr sz="1200"/>
            </a:lvl3pPr>
            <a:lvl4pPr marL="912073" indent="0" algn="ctr">
              <a:buNone/>
              <a:defRPr sz="1100"/>
            </a:lvl4pPr>
            <a:lvl5pPr marL="1216097" indent="0" algn="ctr">
              <a:buNone/>
              <a:defRPr sz="1100"/>
            </a:lvl5pPr>
            <a:lvl6pPr marL="1520121" indent="0" algn="ctr">
              <a:buNone/>
              <a:defRPr sz="1100"/>
            </a:lvl6pPr>
            <a:lvl7pPr marL="1824146" indent="0" algn="ctr">
              <a:buNone/>
              <a:defRPr sz="1100"/>
            </a:lvl7pPr>
            <a:lvl8pPr marL="2128170" indent="0" algn="ctr">
              <a:buNone/>
              <a:defRPr sz="1100"/>
            </a:lvl8pPr>
            <a:lvl9pPr marL="2432195" indent="0" algn="ctr">
              <a:buNone/>
              <a:defRPr sz="11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6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94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D2E-4DA9-464E-AB6A-51F23C0CD402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EBA9-5259-4FB9-A08A-D4E326E340A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2" descr="http://www.shaneingles.com/imgs/graphicdesignimage.pn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7" b="15869"/>
          <a:stretch/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ndo-16.png"/>
          <p:cNvPicPr>
            <a:picLocks noChangeAspect="1"/>
          </p:cNvPicPr>
          <p:nvPr userDrawn="1"/>
        </p:nvPicPr>
        <p:blipFill rotWithShape="1">
          <a:blip r:embed="rId2"/>
          <a:srcRect l="76109" t="23238" r="6846"/>
          <a:stretch/>
        </p:blipFill>
        <p:spPr>
          <a:xfrm>
            <a:off x="6410325" y="1"/>
            <a:ext cx="2733675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10800000">
            <a:off x="0" y="900315"/>
            <a:ext cx="7209458" cy="34423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7000"/>
                </a:schemeClr>
              </a:gs>
              <a:gs pos="36000">
                <a:srgbClr val="E6E6E6"/>
              </a:gs>
              <a:gs pos="77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9" tIns="20249" rIns="40499" bIns="20249" rtlCol="0" anchor="ctr"/>
          <a:lstStyle/>
          <a:p>
            <a:pPr algn="ctr"/>
            <a:endParaRPr lang="es-MX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60643" y="77835"/>
            <a:ext cx="7048816" cy="751441"/>
          </a:xfrm>
        </p:spPr>
        <p:txBody>
          <a:bodyPr>
            <a:normAutofit/>
          </a:bodyPr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0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080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20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160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20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241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281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32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9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024" indent="0">
              <a:buNone/>
              <a:defRPr sz="1300" b="1"/>
            </a:lvl2pPr>
            <a:lvl3pPr marL="608049" indent="0">
              <a:buNone/>
              <a:defRPr sz="1200" b="1"/>
            </a:lvl3pPr>
            <a:lvl4pPr marL="912073" indent="0">
              <a:buNone/>
              <a:defRPr sz="1100" b="1"/>
            </a:lvl4pPr>
            <a:lvl5pPr marL="1216097" indent="0">
              <a:buNone/>
              <a:defRPr sz="1100" b="1"/>
            </a:lvl5pPr>
            <a:lvl6pPr marL="1520121" indent="0">
              <a:buNone/>
              <a:defRPr sz="1100" b="1"/>
            </a:lvl6pPr>
            <a:lvl7pPr marL="1824146" indent="0">
              <a:buNone/>
              <a:defRPr sz="1100" b="1"/>
            </a:lvl7pPr>
            <a:lvl8pPr marL="2128170" indent="0">
              <a:buNone/>
              <a:defRPr sz="1100" b="1"/>
            </a:lvl8pPr>
            <a:lvl9pPr marL="2432195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024" indent="0">
              <a:buNone/>
              <a:defRPr sz="1300" b="1"/>
            </a:lvl2pPr>
            <a:lvl3pPr marL="608049" indent="0">
              <a:buNone/>
              <a:defRPr sz="1200" b="1"/>
            </a:lvl3pPr>
            <a:lvl4pPr marL="912073" indent="0">
              <a:buNone/>
              <a:defRPr sz="1100" b="1"/>
            </a:lvl4pPr>
            <a:lvl5pPr marL="1216097" indent="0">
              <a:buNone/>
              <a:defRPr sz="1100" b="1"/>
            </a:lvl5pPr>
            <a:lvl6pPr marL="1520121" indent="0">
              <a:buNone/>
              <a:defRPr sz="1100" b="1"/>
            </a:lvl6pPr>
            <a:lvl7pPr marL="1824146" indent="0">
              <a:buNone/>
              <a:defRPr sz="1100" b="1"/>
            </a:lvl7pPr>
            <a:lvl8pPr marL="2128170" indent="0">
              <a:buNone/>
              <a:defRPr sz="1100" b="1"/>
            </a:lvl8pPr>
            <a:lvl9pPr marL="2432195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4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53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0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4024" indent="0">
              <a:buNone/>
              <a:defRPr sz="900"/>
            </a:lvl2pPr>
            <a:lvl3pPr marL="608049" indent="0">
              <a:buNone/>
              <a:defRPr sz="800"/>
            </a:lvl3pPr>
            <a:lvl4pPr marL="912073" indent="0">
              <a:buNone/>
              <a:defRPr sz="700"/>
            </a:lvl4pPr>
            <a:lvl5pPr marL="1216097" indent="0">
              <a:buNone/>
              <a:defRPr sz="700"/>
            </a:lvl5pPr>
            <a:lvl6pPr marL="1520121" indent="0">
              <a:buNone/>
              <a:defRPr sz="700"/>
            </a:lvl6pPr>
            <a:lvl7pPr marL="1824146" indent="0">
              <a:buNone/>
              <a:defRPr sz="700"/>
            </a:lvl7pPr>
            <a:lvl8pPr marL="2128170" indent="0">
              <a:buNone/>
              <a:defRPr sz="700"/>
            </a:lvl8pPr>
            <a:lvl9pPr marL="243219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0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100"/>
            </a:lvl1pPr>
            <a:lvl2pPr marL="304024" indent="0">
              <a:buNone/>
              <a:defRPr sz="1900"/>
            </a:lvl2pPr>
            <a:lvl3pPr marL="608049" indent="0">
              <a:buNone/>
              <a:defRPr sz="1600"/>
            </a:lvl3pPr>
            <a:lvl4pPr marL="912073" indent="0">
              <a:buNone/>
              <a:defRPr sz="1300"/>
            </a:lvl4pPr>
            <a:lvl5pPr marL="1216097" indent="0">
              <a:buNone/>
              <a:defRPr sz="1300"/>
            </a:lvl5pPr>
            <a:lvl6pPr marL="1520121" indent="0">
              <a:buNone/>
              <a:defRPr sz="1300"/>
            </a:lvl6pPr>
            <a:lvl7pPr marL="1824146" indent="0">
              <a:buNone/>
              <a:defRPr sz="1300"/>
            </a:lvl7pPr>
            <a:lvl8pPr marL="2128170" indent="0">
              <a:buNone/>
              <a:defRPr sz="1300"/>
            </a:lvl8pPr>
            <a:lvl9pPr marL="2432195" indent="0">
              <a:buNone/>
              <a:defRPr sz="13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4024" indent="0">
              <a:buNone/>
              <a:defRPr sz="900"/>
            </a:lvl2pPr>
            <a:lvl3pPr marL="608049" indent="0">
              <a:buNone/>
              <a:defRPr sz="800"/>
            </a:lvl3pPr>
            <a:lvl4pPr marL="912073" indent="0">
              <a:buNone/>
              <a:defRPr sz="700"/>
            </a:lvl4pPr>
            <a:lvl5pPr marL="1216097" indent="0">
              <a:buNone/>
              <a:defRPr sz="700"/>
            </a:lvl5pPr>
            <a:lvl6pPr marL="1520121" indent="0">
              <a:buNone/>
              <a:defRPr sz="700"/>
            </a:lvl6pPr>
            <a:lvl7pPr marL="1824146" indent="0">
              <a:buNone/>
              <a:defRPr sz="700"/>
            </a:lvl7pPr>
            <a:lvl8pPr marL="2128170" indent="0">
              <a:buNone/>
              <a:defRPr sz="700"/>
            </a:lvl8pPr>
            <a:lvl9pPr marL="243219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3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40499" tIns="20249" rIns="40499" bIns="2024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40499" tIns="20249" rIns="40499" bIns="202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40499" tIns="20249" rIns="40499" bIns="2024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29BD-D9A7-474D-A17B-795FFF11B391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40499" tIns="20249" rIns="40499" bIns="2024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40499" tIns="20249" rIns="40499" bIns="2024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0BC5-E43F-4F83-A40F-D10E3152A2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7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8049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012" indent="-152012" algn="l" defTabSz="608049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6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0061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64085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109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2134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6158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0183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84207" indent="-152012" algn="l" defTabSz="60804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024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049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2073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6097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0121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4146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8170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2195" algn="l" defTabSz="6080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ecretaria de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8" y="526415"/>
            <a:ext cx="2492694" cy="8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7" y="526415"/>
            <a:ext cx="1964148" cy="7158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6943" y="2656331"/>
            <a:ext cx="7283844" cy="2379995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Calidad de la Atención de la Hipertensión</a:t>
            </a:r>
          </a:p>
          <a:p>
            <a:pPr algn="ctr"/>
            <a:endParaRPr lang="es-MX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ICAHi</a:t>
            </a:r>
            <a:r>
              <a:rPr lang="es-MX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801858" y="4135902"/>
            <a:ext cx="7680960" cy="140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757" r="14211" b="18502"/>
          <a:stretch/>
        </p:blipFill>
        <p:spPr>
          <a:xfrm>
            <a:off x="3367158" y="5210326"/>
            <a:ext cx="2444173" cy="6427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9300" t="11423" r="29501" b="10533"/>
          <a:stretch/>
        </p:blipFill>
        <p:spPr>
          <a:xfrm>
            <a:off x="4160519" y="525069"/>
            <a:ext cx="956401" cy="10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9182" y="1660484"/>
            <a:ext cx="8116178" cy="32302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B) Adecuada toma de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decisiones y seguimiento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oportuno </a:t>
            </a:r>
            <a:endParaRPr lang="es-MX" sz="16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5325" y="1213797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Consulta Efectiva (CE)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9182" y="2173743"/>
            <a:ext cx="3554819" cy="59489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Prescripción adecuada de tratamiento 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</a:t>
            </a:r>
            <a:r>
              <a:rPr lang="es-MX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6"/>
          <p:cNvSpPr txBox="1"/>
          <p:nvPr/>
        </p:nvSpPr>
        <p:spPr>
          <a:xfrm>
            <a:off x="4562345" y="2097189"/>
            <a:ext cx="3634043" cy="594891"/>
          </a:xfrm>
          <a:prstGeom prst="rect">
            <a:avLst/>
          </a:prstGeom>
          <a:noFill/>
        </p:spPr>
        <p:txBody>
          <a:bodyPr wrap="none" lIns="40499" tIns="20249" rIns="40499" bIns="20249" rtlCol="0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comorbilidades </a:t>
            </a:r>
          </a:p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referencia oportuna 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s-MX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4411418" y="2796771"/>
            <a:ext cx="4732582" cy="2990419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adecuado de comorbilidad:</a:t>
            </a:r>
          </a:p>
          <a:p>
            <a:pPr marL="594863" lvl="1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</a:p>
          <a:p>
            <a:pPr marL="594863" lvl="1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</a:p>
          <a:p>
            <a:pPr marL="594863" lvl="1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Dislipidemia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37725" lvl="2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Colesterol Total ≥ 200</a:t>
            </a:r>
          </a:p>
          <a:p>
            <a:pPr marL="937725" lvl="2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Colesterol LDL ≥ 100</a:t>
            </a:r>
          </a:p>
          <a:p>
            <a:pPr marL="937725" lvl="2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 ≥ 150</a:t>
            </a:r>
          </a:p>
          <a:p>
            <a:pPr marL="937725" lvl="2" indent="-252000">
              <a:lnSpc>
                <a:spcPts val="2303"/>
              </a:lnSpc>
              <a:buFont typeface="Wingdings" pitchFamily="2" charset="2"/>
              <a:buChar char="§"/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 a pacientes en descontrol  </a:t>
            </a:r>
            <a:endParaRPr lang="es-ES" sz="1800" b="1" dirty="0" smtClean="0"/>
          </a:p>
          <a:p>
            <a:pPr>
              <a:lnSpc>
                <a:spcPts val="2303"/>
              </a:lnSpc>
            </a:pPr>
            <a:endParaRPr lang="es-MX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202846" y="2791382"/>
            <a:ext cx="4101929" cy="328537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Prescripción de tratamiento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farmacológico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763" lvl="1" indent="-342900">
              <a:lnSpc>
                <a:spcPts val="2303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alimentación adecuada</a:t>
            </a:r>
          </a:p>
          <a:p>
            <a:pPr marL="685763" lvl="1" indent="-342900">
              <a:lnSpc>
                <a:spcPts val="2303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física regular</a:t>
            </a: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Prescripción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tratamiento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farmacológico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específico para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HTA </a:t>
            </a: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Prescripción de tratamiento para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eliminación de hábito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tabáquico y alcohólico</a:t>
            </a:r>
          </a:p>
        </p:txBody>
      </p:sp>
      <p:sp>
        <p:nvSpPr>
          <p:cNvPr id="11" name="21 Rectángulo redondeado"/>
          <p:cNvSpPr/>
          <p:nvPr/>
        </p:nvSpPr>
        <p:spPr>
          <a:xfrm>
            <a:off x="7458075" y="1213797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65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6" descr="Parte1-graficos-07.png"/>
          <p:cNvPicPr>
            <a:picLocks noChangeAspect="1"/>
          </p:cNvPicPr>
          <p:nvPr/>
        </p:nvPicPr>
        <p:blipFill>
          <a:blip r:embed="rId3"/>
          <a:srcRect l="18409" t="48930" b="46180"/>
          <a:stretch>
            <a:fillRect/>
          </a:stretch>
        </p:blipFill>
        <p:spPr>
          <a:xfrm rot="16200000">
            <a:off x="2456855" y="4190588"/>
            <a:ext cx="3909126" cy="1462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6182454"/>
            <a:ext cx="946230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3"/>
              </a:lnSpc>
            </a:pPr>
            <a:r>
              <a:rPr lang="es-ES" sz="1100" b="1" dirty="0" smtClean="0"/>
              <a:t>1.  Pacientes con Hipertensión fuera de control de su TA en sus </a:t>
            </a:r>
            <a:r>
              <a:rPr lang="es-ES" sz="1100" b="1" dirty="0"/>
              <a:t>últimas 3 </a:t>
            </a:r>
            <a:r>
              <a:rPr lang="es-ES" sz="1100" b="1" dirty="0" smtClean="0"/>
              <a:t>visitas, sin referencia.</a:t>
            </a:r>
            <a:endParaRPr lang="es-ES" sz="1100" b="1" dirty="0"/>
          </a:p>
          <a:p>
            <a:pPr>
              <a:lnSpc>
                <a:spcPts val="2303"/>
              </a:lnSpc>
            </a:pPr>
            <a:r>
              <a:rPr lang="es-ES" sz="1100" b="1" dirty="0" smtClean="0"/>
              <a:t>2. Pacientes con Diabetes fuera de control de su TA en </a:t>
            </a:r>
            <a:r>
              <a:rPr lang="es-ES" sz="1100" b="1" dirty="0"/>
              <a:t>sus últimas 3 </a:t>
            </a:r>
            <a:r>
              <a:rPr lang="es-ES" sz="1100" b="1" dirty="0" smtClean="0"/>
              <a:t>visitas, sin referencia a especialista. </a:t>
            </a:r>
            <a:endParaRPr lang="es-MX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5207" y="3172171"/>
            <a:ext cx="3488144" cy="210556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Datos personales: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Nombre,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echa y lugar de nacimiento.</a:t>
            </a: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Datos de contacto: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adicionales de identificación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165325" y="1213797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Consulta Efectiva (CE)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504256" y="1727654"/>
            <a:ext cx="5553644" cy="32302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C) Completitud de la información </a:t>
            </a:r>
            <a:endParaRPr lang="es-MX" sz="16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6"/>
          <p:cNvSpPr txBox="1"/>
          <p:nvPr/>
        </p:nvSpPr>
        <p:spPr>
          <a:xfrm>
            <a:off x="455207" y="2313978"/>
            <a:ext cx="3760534" cy="59489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personales y de contacto 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s-MX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6"/>
          <p:cNvSpPr txBox="1"/>
          <p:nvPr/>
        </p:nvSpPr>
        <p:spPr>
          <a:xfrm>
            <a:off x="4836706" y="2313977"/>
            <a:ext cx="3903533" cy="59489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clínica complementaria 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s-MX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 Rectángulo"/>
          <p:cNvSpPr/>
          <p:nvPr/>
        </p:nvSpPr>
        <p:spPr>
          <a:xfrm>
            <a:off x="4836706" y="3172169"/>
            <a:ext cx="378372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3"/>
              </a:lnSpc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familiares de:</a:t>
            </a:r>
          </a:p>
          <a:p>
            <a:pPr>
              <a:lnSpc>
                <a:spcPts val="2303"/>
              </a:lnSpc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Cadiovascular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Cerebrovascular</a:t>
            </a: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HTA </a:t>
            </a: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Dislipidemia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ts val="2303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</a:p>
          <a:p>
            <a:pPr>
              <a:lnSpc>
                <a:spcPts val="2303"/>
              </a:lnSpc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9 Rectángulo redondeado"/>
          <p:cNvSpPr/>
          <p:nvPr/>
        </p:nvSpPr>
        <p:spPr>
          <a:xfrm>
            <a:off x="7458075" y="1213797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65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6" descr="Parte1-graficos-07.png"/>
          <p:cNvPicPr>
            <a:picLocks noChangeAspect="1"/>
          </p:cNvPicPr>
          <p:nvPr/>
        </p:nvPicPr>
        <p:blipFill>
          <a:blip r:embed="rId2"/>
          <a:srcRect l="18409" t="48930" b="46180"/>
          <a:stretch>
            <a:fillRect/>
          </a:stretch>
        </p:blipFill>
        <p:spPr>
          <a:xfrm rot="16200000">
            <a:off x="3276546" y="3370898"/>
            <a:ext cx="2269746" cy="1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7"/>
          <p:cNvSpPr/>
          <p:nvPr/>
        </p:nvSpPr>
        <p:spPr>
          <a:xfrm>
            <a:off x="92394" y="915065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Impacto en Salud (IS)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Elipse"/>
          <p:cNvSpPr/>
          <p:nvPr/>
        </p:nvSpPr>
        <p:spPr>
          <a:xfrm>
            <a:off x="452662" y="2174009"/>
            <a:ext cx="720000" cy="7200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17 Elipse"/>
          <p:cNvSpPr/>
          <p:nvPr/>
        </p:nvSpPr>
        <p:spPr>
          <a:xfrm>
            <a:off x="452662" y="3043858"/>
            <a:ext cx="720000" cy="7200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9" name="18 CuadroTexto"/>
          <p:cNvSpPr txBox="1"/>
          <p:nvPr/>
        </p:nvSpPr>
        <p:spPr>
          <a:xfrm>
            <a:off x="1262287" y="2241622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 control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&lt;140/90mm/Hg</a:t>
            </a:r>
          </a:p>
        </p:txBody>
      </p:sp>
      <p:sp>
        <p:nvSpPr>
          <p:cNvPr id="11" name="20 CuadroTexto"/>
          <p:cNvSpPr txBox="1"/>
          <p:nvPr/>
        </p:nvSpPr>
        <p:spPr>
          <a:xfrm>
            <a:off x="1262287" y="3112803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Descontrol 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≥140/90mm/Hg</a:t>
            </a:r>
          </a:p>
        </p:txBody>
      </p:sp>
      <p:sp>
        <p:nvSpPr>
          <p:cNvPr id="13" name="23 CuadroTexto"/>
          <p:cNvSpPr txBox="1"/>
          <p:nvPr/>
        </p:nvSpPr>
        <p:spPr>
          <a:xfrm>
            <a:off x="23903" y="1468141"/>
            <a:ext cx="415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El paciente es menor de 75 años  sin Diabetes </a:t>
            </a:r>
            <a:endParaRPr lang="es-MX" sz="1800" b="1" dirty="0" smtClean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</a:t>
            </a:r>
            <a:endParaRPr lang="es-MX" sz="16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4" name="24 CuadroTexto"/>
          <p:cNvSpPr txBox="1"/>
          <p:nvPr/>
        </p:nvSpPr>
        <p:spPr>
          <a:xfrm>
            <a:off x="4691947" y="1453897"/>
            <a:ext cx="448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</a:t>
            </a: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) El paciente es mayor de 75 años </a:t>
            </a:r>
            <a:endParaRPr lang="es-MX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5" name="25 Elipse"/>
          <p:cNvSpPr/>
          <p:nvPr/>
        </p:nvSpPr>
        <p:spPr>
          <a:xfrm>
            <a:off x="4919959" y="1930701"/>
            <a:ext cx="720000" cy="7200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6" name="27 Elipse"/>
          <p:cNvSpPr/>
          <p:nvPr/>
        </p:nvSpPr>
        <p:spPr>
          <a:xfrm>
            <a:off x="4919959" y="2762892"/>
            <a:ext cx="720000" cy="7200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7" name="28 CuadroTexto"/>
          <p:cNvSpPr txBox="1"/>
          <p:nvPr/>
        </p:nvSpPr>
        <p:spPr>
          <a:xfrm>
            <a:off x="5729584" y="199831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 control 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&lt;150/90mm/Hg</a:t>
            </a:r>
          </a:p>
        </p:txBody>
      </p:sp>
      <p:sp>
        <p:nvSpPr>
          <p:cNvPr id="18" name="29 CuadroTexto"/>
          <p:cNvSpPr txBox="1"/>
          <p:nvPr/>
        </p:nvSpPr>
        <p:spPr>
          <a:xfrm>
            <a:off x="5729584" y="2830505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Descontrol 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≥ 150/90mm/Hg</a:t>
            </a:r>
          </a:p>
        </p:txBody>
      </p:sp>
      <p:sp>
        <p:nvSpPr>
          <p:cNvPr id="21" name="36 Rectángulo redondeado"/>
          <p:cNvSpPr/>
          <p:nvPr/>
        </p:nvSpPr>
        <p:spPr>
          <a:xfrm>
            <a:off x="7323039" y="895484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0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0682" y="4037551"/>
            <a:ext cx="42870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B) El paciente es menor de 75 años  con Diabetes  </a:t>
            </a:r>
            <a:endParaRPr lang="es-MX" sz="2000" b="1" dirty="0" smtClean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endParaRPr lang="es-MX" sz="1600" dirty="0"/>
          </a:p>
        </p:txBody>
      </p:sp>
      <p:sp>
        <p:nvSpPr>
          <p:cNvPr id="19" name="17 Elipse"/>
          <p:cNvSpPr/>
          <p:nvPr/>
        </p:nvSpPr>
        <p:spPr>
          <a:xfrm>
            <a:off x="479755" y="5645842"/>
            <a:ext cx="720000" cy="7200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1402720" y="4749034"/>
            <a:ext cx="234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 control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&lt;130/80mm/Hg</a:t>
            </a:r>
          </a:p>
        </p:txBody>
      </p:sp>
      <p:sp>
        <p:nvSpPr>
          <p:cNvPr id="22" name="20 CuadroTexto"/>
          <p:cNvSpPr txBox="1"/>
          <p:nvPr/>
        </p:nvSpPr>
        <p:spPr>
          <a:xfrm>
            <a:off x="1406692" y="5672773"/>
            <a:ext cx="191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Descontrol </a:t>
            </a:r>
          </a:p>
          <a:p>
            <a:r>
              <a:rPr lang="es-MX" sz="1800" b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≥130/80mm/Hg</a:t>
            </a:r>
          </a:p>
        </p:txBody>
      </p:sp>
      <p:sp>
        <p:nvSpPr>
          <p:cNvPr id="23" name="7 Elipse"/>
          <p:cNvSpPr/>
          <p:nvPr/>
        </p:nvSpPr>
        <p:spPr>
          <a:xfrm>
            <a:off x="479755" y="4711325"/>
            <a:ext cx="720000" cy="7200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100682" y="6533430"/>
            <a:ext cx="8658793" cy="32302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Criterios según Plan Estratégico Sectorial para la Difusión e Implementación de Guías de Práctica Clínica. Algoritmo Atención Clínica HAS.</a:t>
            </a:r>
          </a:p>
        </p:txBody>
      </p:sp>
      <p:pic>
        <p:nvPicPr>
          <p:cNvPr id="26" name="Picture 26" descr="Parte1-graficos-07.png"/>
          <p:cNvPicPr>
            <a:picLocks noChangeAspect="1"/>
          </p:cNvPicPr>
          <p:nvPr/>
        </p:nvPicPr>
        <p:blipFill>
          <a:blip r:embed="rId2"/>
          <a:srcRect l="18409" t="48930" b="46180"/>
          <a:stretch>
            <a:fillRect/>
          </a:stretch>
        </p:blipFill>
        <p:spPr>
          <a:xfrm rot="16200000">
            <a:off x="2017214" y="3902492"/>
            <a:ext cx="4784406" cy="1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7"/>
          <p:cNvSpPr/>
          <p:nvPr/>
        </p:nvSpPr>
        <p:spPr>
          <a:xfrm>
            <a:off x="92394" y="915065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Impacto en Salud (IS)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36 Rectángulo redondeado"/>
          <p:cNvSpPr/>
          <p:nvPr/>
        </p:nvSpPr>
        <p:spPr>
          <a:xfrm>
            <a:off x="7323039" y="895484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0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xmlns="" id="{5DFA8DA1-3E8F-4C65-A5E4-0A2AF9019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43240"/>
              </p:ext>
            </p:extLst>
          </p:nvPr>
        </p:nvGraphicFramePr>
        <p:xfrm>
          <a:off x="877824" y="1984117"/>
          <a:ext cx="6830568" cy="3886331"/>
        </p:xfrm>
        <a:graphic>
          <a:graphicData uri="http://schemas.openxmlformats.org/drawingml/2006/table">
            <a:tbl>
              <a:tblPr/>
              <a:tblGrid>
                <a:gridCol w="3760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9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77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Ponderación del grado de control de tres consultas en</a:t>
                      </a:r>
                      <a:r>
                        <a:rPr lang="es-ES" sz="18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Últimos 12 meses.</a:t>
                      </a:r>
                      <a:endParaRPr lang="es-ES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0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HTA Controlada/ Consultas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</a:t>
                      </a:r>
                      <a:endParaRPr lang="es-MX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4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s-MX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4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s-MX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0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</a:p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s-MX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4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s-MX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0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s-MX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4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s-MX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5" name="4 CuadroTexto"/>
          <p:cNvSpPr txBox="1"/>
          <p:nvPr/>
        </p:nvSpPr>
        <p:spPr>
          <a:xfrm>
            <a:off x="100682" y="6533430"/>
            <a:ext cx="8658793" cy="32302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Criterios según Plan Estratégico Sectorial para la Difusión e Implementación de Guías de Práctica Clínica. Algoritmo Atención Clínica HAS.</a:t>
            </a:r>
          </a:p>
        </p:txBody>
      </p:sp>
    </p:spTree>
    <p:extLst>
      <p:ext uri="{BB962C8B-B14F-4D97-AF65-F5344CB8AC3E}">
        <p14:creationId xmlns:p14="http://schemas.microsoft.com/office/powerpoint/2010/main" val="6997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23117CE-55D9-414C-8942-9DF883AD4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04193"/>
              </p:ext>
            </p:extLst>
          </p:nvPr>
        </p:nvGraphicFramePr>
        <p:xfrm>
          <a:off x="4162568" y="108898"/>
          <a:ext cx="4831308" cy="6671861"/>
        </p:xfrm>
        <a:graphic>
          <a:graphicData uri="http://schemas.openxmlformats.org/drawingml/2006/table">
            <a:tbl>
              <a:tblPr/>
              <a:tblGrid>
                <a:gridCol w="1215883">
                  <a:extLst>
                    <a:ext uri="{9D8B030D-6E8A-4147-A177-3AD203B41FA5}">
                      <a16:colId xmlns:a16="http://schemas.microsoft.com/office/drawing/2014/main" xmlns="" val="3801111638"/>
                    </a:ext>
                  </a:extLst>
                </a:gridCol>
                <a:gridCol w="752669">
                  <a:extLst>
                    <a:ext uri="{9D8B030D-6E8A-4147-A177-3AD203B41FA5}">
                      <a16:colId xmlns:a16="http://schemas.microsoft.com/office/drawing/2014/main" xmlns="" val="2662976850"/>
                    </a:ext>
                  </a:extLst>
                </a:gridCol>
                <a:gridCol w="954252">
                  <a:extLst>
                    <a:ext uri="{9D8B030D-6E8A-4147-A177-3AD203B41FA5}">
                      <a16:colId xmlns:a16="http://schemas.microsoft.com/office/drawing/2014/main" xmlns="" val="3302841152"/>
                    </a:ext>
                  </a:extLst>
                </a:gridCol>
                <a:gridCol w="954252">
                  <a:extLst>
                    <a:ext uri="{9D8B030D-6E8A-4147-A177-3AD203B41FA5}">
                      <a16:colId xmlns:a16="http://schemas.microsoft.com/office/drawing/2014/main" xmlns="" val="2272455285"/>
                    </a:ext>
                  </a:extLst>
                </a:gridCol>
                <a:gridCol w="954252">
                  <a:extLst>
                    <a:ext uri="{9D8B030D-6E8A-4147-A177-3AD203B41FA5}">
                      <a16:colId xmlns:a16="http://schemas.microsoft.com/office/drawing/2014/main" xmlns="" val="1299285063"/>
                    </a:ext>
                  </a:extLst>
                </a:gridCol>
              </a:tblGrid>
              <a:tr h="2058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RP</a:t>
                      </a:r>
                    </a:p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25pts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CE</a:t>
                      </a:r>
                    </a:p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65pts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IS</a:t>
                      </a:r>
                    </a:p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10pts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ICAHI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28826"/>
                  </a:ext>
                </a:extLst>
              </a:tr>
              <a:tr h="24302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León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226251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074905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446552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 California Sur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249633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Nayarit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66.57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651287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Coahuila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65.45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189762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Tlaxcala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342242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Chihuahua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718210"/>
                  </a:ext>
                </a:extLst>
              </a:tr>
              <a:tr h="193740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727431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 Potosí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8049" rtl="0" eaLnBrk="1" fontAlgn="b" latinLnBrk="0" hangingPunct="1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87.46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3372213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Jalisco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8049" rtl="0" eaLnBrk="1" fontAlgn="b" latinLnBrk="0" hangingPunct="1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78.96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88589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Colima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1929004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Querétaro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4363303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97407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Sinaloa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32044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Chiapas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765214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86.47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8964407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Veracruz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947227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Quintana Roo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827695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Aguascalientes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895167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950329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Campeche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621048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12638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Zacatecas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0422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Tamaulipas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075102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Sonora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702324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 California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757021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Yucatán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78715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Guerrero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69658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Durango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47.65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61.49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76.02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59.48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865466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51.56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49" rtl="0" eaLnBrk="1" fontAlgn="b" latinLnBrk="0" hangingPunct="1"/>
                      <a:r>
                        <a:rPr lang="es-MX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55.21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84.56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57.23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64127"/>
                  </a:ext>
                </a:extLst>
              </a:tr>
              <a:tr h="197004"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Michoacán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38.46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60.85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77.63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56.93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54638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BA08173-398C-4A10-84B0-8BD94DE62EE7}"/>
              </a:ext>
            </a:extLst>
          </p:cNvPr>
          <p:cNvSpPr txBox="1"/>
          <p:nvPr/>
        </p:nvSpPr>
        <p:spPr>
          <a:xfrm>
            <a:off x="501898" y="1003649"/>
            <a:ext cx="3459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Se encontraron </a:t>
            </a:r>
            <a:r>
              <a:rPr lang="es-MX" sz="2800" b="1" dirty="0"/>
              <a:t>643,771 pacientes activos</a:t>
            </a:r>
            <a:r>
              <a:rPr lang="es-MX" sz="2800" dirty="0"/>
              <a:t> en </a:t>
            </a:r>
            <a:r>
              <a:rPr lang="es-MX" sz="2800" b="1" dirty="0"/>
              <a:t>11,096 Unidades de Salud</a:t>
            </a:r>
            <a:endParaRPr lang="es-MX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BA08173-398C-4A10-84B0-8BD94DE62EE7}"/>
              </a:ext>
            </a:extLst>
          </p:cNvPr>
          <p:cNvSpPr txBox="1"/>
          <p:nvPr/>
        </p:nvSpPr>
        <p:spPr>
          <a:xfrm>
            <a:off x="368340" y="3818900"/>
            <a:ext cx="260687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/>
              <a:t>ICAHi</a:t>
            </a:r>
            <a:r>
              <a:rPr lang="es-MX" sz="2800" b="1" dirty="0" smtClean="0"/>
              <a:t>  </a:t>
            </a:r>
          </a:p>
          <a:p>
            <a:pPr algn="ctr"/>
            <a:r>
              <a:rPr lang="es-MX" sz="2800" b="1" dirty="0" smtClean="0"/>
              <a:t> Nacional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BA08173-398C-4A10-84B0-8BD94DE62EE7}"/>
              </a:ext>
            </a:extLst>
          </p:cNvPr>
          <p:cNvSpPr txBox="1"/>
          <p:nvPr/>
        </p:nvSpPr>
        <p:spPr>
          <a:xfrm>
            <a:off x="1082574" y="4900999"/>
            <a:ext cx="137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68.02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77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76479"/>
              </p:ext>
            </p:extLst>
          </p:nvPr>
        </p:nvGraphicFramePr>
        <p:xfrm>
          <a:off x="477673" y="1435616"/>
          <a:ext cx="8243246" cy="4764012"/>
        </p:xfrm>
        <a:graphic>
          <a:graphicData uri="http://schemas.openxmlformats.org/drawingml/2006/table">
            <a:tbl>
              <a:tblPr/>
              <a:tblGrid>
                <a:gridCol w="799344"/>
                <a:gridCol w="1748568"/>
                <a:gridCol w="999181"/>
                <a:gridCol w="999181"/>
                <a:gridCol w="1448814"/>
                <a:gridCol w="1248977"/>
                <a:gridCol w="999181"/>
              </a:tblGrid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Jurisdiccion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Retencion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Consulta_Efectiva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Impacto_Salud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ICAHI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Jalpa De </a:t>
                      </a:r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Méndez*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León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Guadalajara*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Jalisco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 Norte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León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Zapopan*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Jalisco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Huimanguillo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Izúcar De Matamoros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Casas Grandes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Chihuahua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Montemorelos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León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Tehuacán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Piedad*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Michoacán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Ocosingo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Chiapas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Michoacán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Mixteca*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Zitácuaro*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Michoacán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Apatzingán*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Michoacán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Cárdenas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Istmo*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Gómez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Palacio*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Ranking jurisdiccional del Índice de la Calidad de la Atención de la Hipertensión.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04672" y="6382512"/>
            <a:ext cx="6940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s-MX" dirty="0" smtClean="0"/>
              <a:t>Coinciden con el ranking de las 10 mejores y peores del ICAD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35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ecretaria de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8" y="526415"/>
            <a:ext cx="2492694" cy="8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7" y="526415"/>
            <a:ext cx="1964148" cy="7158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6943" y="2656331"/>
            <a:ext cx="7283844" cy="2379995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Calidad de la Atención de la Hipertensión</a:t>
            </a:r>
          </a:p>
          <a:p>
            <a:pPr algn="ctr"/>
            <a:endParaRPr lang="es-MX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ICAHi</a:t>
            </a:r>
            <a:r>
              <a:rPr lang="es-MX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801858" y="4135902"/>
            <a:ext cx="7680960" cy="140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757" r="14211" b="18502"/>
          <a:stretch/>
        </p:blipFill>
        <p:spPr>
          <a:xfrm>
            <a:off x="3367158" y="5210326"/>
            <a:ext cx="2444173" cy="6427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9300" t="11423" r="29501" b="10533"/>
          <a:stretch/>
        </p:blipFill>
        <p:spPr>
          <a:xfrm>
            <a:off x="4160519" y="525069"/>
            <a:ext cx="956401" cy="10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435"/>
            <a:ext cx="9144000" cy="4438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Información en Enfermedades Crónicas (SIC)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45725" y="2897579"/>
            <a:ext cx="5498275" cy="83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9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435"/>
            <a:ext cx="9144000" cy="4269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Información en Enfermedades Crónicas (SIC)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45725" y="2897579"/>
            <a:ext cx="5498275" cy="83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1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9"/>
          <p:cNvSpPr txBox="1"/>
          <p:nvPr/>
        </p:nvSpPr>
        <p:spPr>
          <a:xfrm>
            <a:off x="533171" y="1947694"/>
            <a:ext cx="8610829" cy="4041989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6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la calidad de la atención de la HTA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unidades de salud 	de 1er nivel con el fin de mejorar el proceso de la atención y el impacto en salud de los pacientes</a:t>
            </a:r>
          </a:p>
          <a:p>
            <a:pPr>
              <a:lnSpc>
                <a:spcPts val="26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 el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 de las unidades de </a:t>
            </a: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>
              <a:lnSpc>
                <a:spcPts val="2600"/>
              </a:lnSpc>
            </a:pP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buscar ventanas de oportunidad y mejora.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Diseñar acciones de mejora e integrar planes de trabajo </a:t>
            </a:r>
          </a:p>
          <a:p>
            <a:pPr>
              <a:lnSpc>
                <a:spcPts val="26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todos sus niveles: unidad de salud, jurisdicción y entidad.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Reconocer la evolución de las acciones de mejora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evaluadas por 	dicho índice </a:t>
            </a:r>
          </a:p>
        </p:txBody>
      </p:sp>
      <p:sp>
        <p:nvSpPr>
          <p:cNvPr id="6" name="Rectángulo 7"/>
          <p:cNvSpPr/>
          <p:nvPr/>
        </p:nvSpPr>
        <p:spPr>
          <a:xfrm>
            <a:off x="247153" y="1298013"/>
            <a:ext cx="6025677" cy="485952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objetivos</a:t>
            </a:r>
          </a:p>
        </p:txBody>
      </p:sp>
      <p:pic>
        <p:nvPicPr>
          <p:cNvPr id="7" name="Picture 2" descr="http://images.gofreedownload.net/loupe-29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5" y="1947694"/>
            <a:ext cx="631302" cy="6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01.ko-co.jp/usr/kiri2net/icon_ran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8817" r="8034" b="9253"/>
          <a:stretch/>
        </p:blipFill>
        <p:spPr bwMode="auto">
          <a:xfrm>
            <a:off x="229269" y="3232629"/>
            <a:ext cx="803311" cy="7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nexisprep.com/files/2022348/uploaded/Design/Puzzle_Icon_Pl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6" y="4120745"/>
            <a:ext cx="912372" cy="8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conshow.me/media/images/Application/Modern-Flat-style-Icons/png/512/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6" y="5246576"/>
            <a:ext cx="822705" cy="7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774E68-8A20-4041-A1A6-40A9FCABBBCC}"/>
              </a:ext>
            </a:extLst>
          </p:cNvPr>
          <p:cNvSpPr txBox="1"/>
          <p:nvPr/>
        </p:nvSpPr>
        <p:spPr>
          <a:xfrm>
            <a:off x="383309" y="473461"/>
            <a:ext cx="655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Índice de Calidad en la Atención del Hipertenso (</a:t>
            </a:r>
            <a:r>
              <a:rPr lang="es-MX" sz="2000" b="1" dirty="0" err="1"/>
              <a:t>ICAHi</a:t>
            </a:r>
            <a:r>
              <a:rPr lang="es-MX" sz="2000" b="1" dirty="0"/>
              <a:t>)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1478718" y="2327272"/>
            <a:ext cx="6184919" cy="3060248"/>
          </a:xfrm>
          <a:custGeom>
            <a:avLst/>
            <a:gdLst>
              <a:gd name="connsiteX0" fmla="*/ 17353 w 8004906"/>
              <a:gd name="connsiteY0" fmla="*/ 4047575 h 4385969"/>
              <a:gd name="connsiteX1" fmla="*/ 151824 w 8004906"/>
              <a:gd name="connsiteY1" fmla="*/ 4061022 h 4385969"/>
              <a:gd name="connsiteX2" fmla="*/ 1765471 w 8004906"/>
              <a:gd name="connsiteY2" fmla="*/ 4020681 h 4385969"/>
              <a:gd name="connsiteX3" fmla="*/ 3769083 w 8004906"/>
              <a:gd name="connsiteY3" fmla="*/ 10 h 4385969"/>
              <a:gd name="connsiteX4" fmla="*/ 5960953 w 8004906"/>
              <a:gd name="connsiteY4" fmla="*/ 3980340 h 4385969"/>
              <a:gd name="connsiteX5" fmla="*/ 8004906 w 8004906"/>
              <a:gd name="connsiteY5" fmla="*/ 4047575 h 4385969"/>
              <a:gd name="connsiteX0" fmla="*/ 17353 w 8004906"/>
              <a:gd name="connsiteY0" fmla="*/ 4050310 h 4334003"/>
              <a:gd name="connsiteX1" fmla="*/ 151824 w 8004906"/>
              <a:gd name="connsiteY1" fmla="*/ 4063757 h 4334003"/>
              <a:gd name="connsiteX2" fmla="*/ 1765471 w 8004906"/>
              <a:gd name="connsiteY2" fmla="*/ 4023416 h 4334003"/>
              <a:gd name="connsiteX3" fmla="*/ 3769083 w 8004906"/>
              <a:gd name="connsiteY3" fmla="*/ 2745 h 4334003"/>
              <a:gd name="connsiteX4" fmla="*/ 5718906 w 8004906"/>
              <a:gd name="connsiteY4" fmla="*/ 3404851 h 4334003"/>
              <a:gd name="connsiteX5" fmla="*/ 8004906 w 8004906"/>
              <a:gd name="connsiteY5" fmla="*/ 4050310 h 4334003"/>
              <a:gd name="connsiteX0" fmla="*/ 17353 w 7426683"/>
              <a:gd name="connsiteY0" fmla="*/ 4050265 h 4333958"/>
              <a:gd name="connsiteX1" fmla="*/ 151824 w 7426683"/>
              <a:gd name="connsiteY1" fmla="*/ 4063712 h 4333958"/>
              <a:gd name="connsiteX2" fmla="*/ 1765471 w 7426683"/>
              <a:gd name="connsiteY2" fmla="*/ 4023371 h 4333958"/>
              <a:gd name="connsiteX3" fmla="*/ 3769083 w 7426683"/>
              <a:gd name="connsiteY3" fmla="*/ 2700 h 4333958"/>
              <a:gd name="connsiteX4" fmla="*/ 5718906 w 7426683"/>
              <a:gd name="connsiteY4" fmla="*/ 3404806 h 4333958"/>
              <a:gd name="connsiteX5" fmla="*/ 7426683 w 7426683"/>
              <a:gd name="connsiteY5" fmla="*/ 3754430 h 4333958"/>
              <a:gd name="connsiteX0" fmla="*/ 80919 w 7490249"/>
              <a:gd name="connsiteY0" fmla="*/ 4047651 h 4099516"/>
              <a:gd name="connsiteX1" fmla="*/ 215390 w 7490249"/>
              <a:gd name="connsiteY1" fmla="*/ 4061098 h 4099516"/>
              <a:gd name="connsiteX2" fmla="*/ 1976955 w 7490249"/>
              <a:gd name="connsiteY2" fmla="*/ 3509769 h 4099516"/>
              <a:gd name="connsiteX3" fmla="*/ 3832649 w 7490249"/>
              <a:gd name="connsiteY3" fmla="*/ 86 h 4099516"/>
              <a:gd name="connsiteX4" fmla="*/ 5782472 w 7490249"/>
              <a:gd name="connsiteY4" fmla="*/ 3402192 h 4099516"/>
              <a:gd name="connsiteX5" fmla="*/ 7490249 w 7490249"/>
              <a:gd name="connsiteY5" fmla="*/ 3751816 h 4099516"/>
              <a:gd name="connsiteX0" fmla="*/ 33674 w 7443004"/>
              <a:gd name="connsiteY0" fmla="*/ 4047651 h 4047907"/>
              <a:gd name="connsiteX1" fmla="*/ 316063 w 7443004"/>
              <a:gd name="connsiteY1" fmla="*/ 3738369 h 4047907"/>
              <a:gd name="connsiteX2" fmla="*/ 1929710 w 7443004"/>
              <a:gd name="connsiteY2" fmla="*/ 3509769 h 4047907"/>
              <a:gd name="connsiteX3" fmla="*/ 3785404 w 7443004"/>
              <a:gd name="connsiteY3" fmla="*/ 86 h 4047907"/>
              <a:gd name="connsiteX4" fmla="*/ 5735227 w 7443004"/>
              <a:gd name="connsiteY4" fmla="*/ 3402192 h 4047907"/>
              <a:gd name="connsiteX5" fmla="*/ 7443004 w 7443004"/>
              <a:gd name="connsiteY5" fmla="*/ 3751816 h 4047907"/>
              <a:gd name="connsiteX0" fmla="*/ 33674 w 7443004"/>
              <a:gd name="connsiteY0" fmla="*/ 3792157 h 3940050"/>
              <a:gd name="connsiteX1" fmla="*/ 316063 w 7443004"/>
              <a:gd name="connsiteY1" fmla="*/ 3738369 h 3940050"/>
              <a:gd name="connsiteX2" fmla="*/ 1929710 w 7443004"/>
              <a:gd name="connsiteY2" fmla="*/ 3509769 h 3940050"/>
              <a:gd name="connsiteX3" fmla="*/ 3785404 w 7443004"/>
              <a:gd name="connsiteY3" fmla="*/ 86 h 3940050"/>
              <a:gd name="connsiteX4" fmla="*/ 5735227 w 7443004"/>
              <a:gd name="connsiteY4" fmla="*/ 3402192 h 3940050"/>
              <a:gd name="connsiteX5" fmla="*/ 7443004 w 7443004"/>
              <a:gd name="connsiteY5" fmla="*/ 3751816 h 3940050"/>
              <a:gd name="connsiteX0" fmla="*/ 10714 w 7420044"/>
              <a:gd name="connsiteY0" fmla="*/ 3792157 h 3940050"/>
              <a:gd name="connsiteX1" fmla="*/ 615832 w 7420044"/>
              <a:gd name="connsiteY1" fmla="*/ 3872839 h 3940050"/>
              <a:gd name="connsiteX2" fmla="*/ 1906750 w 7420044"/>
              <a:gd name="connsiteY2" fmla="*/ 3509769 h 3940050"/>
              <a:gd name="connsiteX3" fmla="*/ 3762444 w 7420044"/>
              <a:gd name="connsiteY3" fmla="*/ 86 h 3940050"/>
              <a:gd name="connsiteX4" fmla="*/ 5712267 w 7420044"/>
              <a:gd name="connsiteY4" fmla="*/ 3402192 h 3940050"/>
              <a:gd name="connsiteX5" fmla="*/ 7420044 w 7420044"/>
              <a:gd name="connsiteY5" fmla="*/ 3751816 h 3940050"/>
              <a:gd name="connsiteX0" fmla="*/ 10759 w 7420089"/>
              <a:gd name="connsiteY0" fmla="*/ 3792157 h 3947853"/>
              <a:gd name="connsiteX1" fmla="*/ 615877 w 7420089"/>
              <a:gd name="connsiteY1" fmla="*/ 3872839 h 3947853"/>
              <a:gd name="connsiteX2" fmla="*/ 1906795 w 7420089"/>
              <a:gd name="connsiteY2" fmla="*/ 3509769 h 3947853"/>
              <a:gd name="connsiteX3" fmla="*/ 3762489 w 7420089"/>
              <a:gd name="connsiteY3" fmla="*/ 86 h 3947853"/>
              <a:gd name="connsiteX4" fmla="*/ 5712312 w 7420089"/>
              <a:gd name="connsiteY4" fmla="*/ 3402192 h 3947853"/>
              <a:gd name="connsiteX5" fmla="*/ 7420089 w 7420089"/>
              <a:gd name="connsiteY5" fmla="*/ 3751816 h 3947853"/>
              <a:gd name="connsiteX0" fmla="*/ 10714 w 7420044"/>
              <a:gd name="connsiteY0" fmla="*/ 3899733 h 3940050"/>
              <a:gd name="connsiteX1" fmla="*/ 615832 w 7420044"/>
              <a:gd name="connsiteY1" fmla="*/ 3872839 h 3940050"/>
              <a:gd name="connsiteX2" fmla="*/ 1906750 w 7420044"/>
              <a:gd name="connsiteY2" fmla="*/ 3509769 h 3940050"/>
              <a:gd name="connsiteX3" fmla="*/ 3762444 w 7420044"/>
              <a:gd name="connsiteY3" fmla="*/ 86 h 3940050"/>
              <a:gd name="connsiteX4" fmla="*/ 5712267 w 7420044"/>
              <a:gd name="connsiteY4" fmla="*/ 3402192 h 3940050"/>
              <a:gd name="connsiteX5" fmla="*/ 7420044 w 7420044"/>
              <a:gd name="connsiteY5" fmla="*/ 3751816 h 3940050"/>
              <a:gd name="connsiteX0" fmla="*/ 10714 w 7420044"/>
              <a:gd name="connsiteY0" fmla="*/ 3899733 h 3940666"/>
              <a:gd name="connsiteX1" fmla="*/ 615832 w 7420044"/>
              <a:gd name="connsiteY1" fmla="*/ 3913180 h 3940666"/>
              <a:gd name="connsiteX2" fmla="*/ 1906750 w 7420044"/>
              <a:gd name="connsiteY2" fmla="*/ 3509769 h 3940666"/>
              <a:gd name="connsiteX3" fmla="*/ 3762444 w 7420044"/>
              <a:gd name="connsiteY3" fmla="*/ 86 h 3940666"/>
              <a:gd name="connsiteX4" fmla="*/ 5712267 w 7420044"/>
              <a:gd name="connsiteY4" fmla="*/ 3402192 h 3940666"/>
              <a:gd name="connsiteX5" fmla="*/ 7420044 w 7420044"/>
              <a:gd name="connsiteY5" fmla="*/ 3751816 h 3940666"/>
              <a:gd name="connsiteX0" fmla="*/ 10865 w 7420195"/>
              <a:gd name="connsiteY0" fmla="*/ 3899733 h 3955098"/>
              <a:gd name="connsiteX1" fmla="*/ 615983 w 7420195"/>
              <a:gd name="connsiteY1" fmla="*/ 3913180 h 3955098"/>
              <a:gd name="connsiteX2" fmla="*/ 1906901 w 7420195"/>
              <a:gd name="connsiteY2" fmla="*/ 3509769 h 3955098"/>
              <a:gd name="connsiteX3" fmla="*/ 3762595 w 7420195"/>
              <a:gd name="connsiteY3" fmla="*/ 86 h 3955098"/>
              <a:gd name="connsiteX4" fmla="*/ 5712418 w 7420195"/>
              <a:gd name="connsiteY4" fmla="*/ 3402192 h 3955098"/>
              <a:gd name="connsiteX5" fmla="*/ 7420195 w 7420195"/>
              <a:gd name="connsiteY5" fmla="*/ 3751816 h 3955098"/>
              <a:gd name="connsiteX0" fmla="*/ 11867 w 7421197"/>
              <a:gd name="connsiteY0" fmla="*/ 3901333 h 3983052"/>
              <a:gd name="connsiteX1" fmla="*/ 616985 w 7421197"/>
              <a:gd name="connsiteY1" fmla="*/ 3914780 h 3983052"/>
              <a:gd name="connsiteX2" fmla="*/ 2176844 w 7421197"/>
              <a:gd name="connsiteY2" fmla="*/ 2960040 h 3983052"/>
              <a:gd name="connsiteX3" fmla="*/ 3763597 w 7421197"/>
              <a:gd name="connsiteY3" fmla="*/ 1686 h 3983052"/>
              <a:gd name="connsiteX4" fmla="*/ 5713420 w 7421197"/>
              <a:gd name="connsiteY4" fmla="*/ 3403792 h 3983052"/>
              <a:gd name="connsiteX5" fmla="*/ 7421197 w 7421197"/>
              <a:gd name="connsiteY5" fmla="*/ 3753416 h 3983052"/>
              <a:gd name="connsiteX0" fmla="*/ 4225 w 7413555"/>
              <a:gd name="connsiteY0" fmla="*/ 3901305 h 3941622"/>
              <a:gd name="connsiteX1" fmla="*/ 1322037 w 7413555"/>
              <a:gd name="connsiteY1" fmla="*/ 3659258 h 3941622"/>
              <a:gd name="connsiteX2" fmla="*/ 2169202 w 7413555"/>
              <a:gd name="connsiteY2" fmla="*/ 2960012 h 3941622"/>
              <a:gd name="connsiteX3" fmla="*/ 3755955 w 7413555"/>
              <a:gd name="connsiteY3" fmla="*/ 1658 h 3941622"/>
              <a:gd name="connsiteX4" fmla="*/ 5705778 w 7413555"/>
              <a:gd name="connsiteY4" fmla="*/ 3403764 h 3941622"/>
              <a:gd name="connsiteX5" fmla="*/ 7413555 w 7413555"/>
              <a:gd name="connsiteY5" fmla="*/ 3753388 h 3941622"/>
              <a:gd name="connsiteX0" fmla="*/ 4139 w 7440363"/>
              <a:gd name="connsiteY0" fmla="*/ 3793728 h 3941622"/>
              <a:gd name="connsiteX1" fmla="*/ 1348845 w 7440363"/>
              <a:gd name="connsiteY1" fmla="*/ 3659258 h 3941622"/>
              <a:gd name="connsiteX2" fmla="*/ 2196010 w 7440363"/>
              <a:gd name="connsiteY2" fmla="*/ 2960012 h 3941622"/>
              <a:gd name="connsiteX3" fmla="*/ 3782763 w 7440363"/>
              <a:gd name="connsiteY3" fmla="*/ 1658 h 3941622"/>
              <a:gd name="connsiteX4" fmla="*/ 5732586 w 7440363"/>
              <a:gd name="connsiteY4" fmla="*/ 3403764 h 3941622"/>
              <a:gd name="connsiteX5" fmla="*/ 7440363 w 7440363"/>
              <a:gd name="connsiteY5" fmla="*/ 3753388 h 3941622"/>
              <a:gd name="connsiteX0" fmla="*/ 4139 w 7440363"/>
              <a:gd name="connsiteY0" fmla="*/ 3792085 h 3841711"/>
              <a:gd name="connsiteX1" fmla="*/ 1348845 w 7440363"/>
              <a:gd name="connsiteY1" fmla="*/ 3657615 h 3841711"/>
              <a:gd name="connsiteX2" fmla="*/ 2196010 w 7440363"/>
              <a:gd name="connsiteY2" fmla="*/ 2958369 h 3841711"/>
              <a:gd name="connsiteX3" fmla="*/ 3782763 w 7440363"/>
              <a:gd name="connsiteY3" fmla="*/ 15 h 3841711"/>
              <a:gd name="connsiteX4" fmla="*/ 5423304 w 7440363"/>
              <a:gd name="connsiteY4" fmla="*/ 2918027 h 3841711"/>
              <a:gd name="connsiteX5" fmla="*/ 7440363 w 7440363"/>
              <a:gd name="connsiteY5" fmla="*/ 3751745 h 3841711"/>
              <a:gd name="connsiteX0" fmla="*/ 4139 w 7601727"/>
              <a:gd name="connsiteY0" fmla="*/ 3792085 h 3794913"/>
              <a:gd name="connsiteX1" fmla="*/ 1348845 w 7601727"/>
              <a:gd name="connsiteY1" fmla="*/ 3657615 h 3794913"/>
              <a:gd name="connsiteX2" fmla="*/ 2196010 w 7601727"/>
              <a:gd name="connsiteY2" fmla="*/ 2958369 h 3794913"/>
              <a:gd name="connsiteX3" fmla="*/ 3782763 w 7601727"/>
              <a:gd name="connsiteY3" fmla="*/ 15 h 3794913"/>
              <a:gd name="connsiteX4" fmla="*/ 5423304 w 7601727"/>
              <a:gd name="connsiteY4" fmla="*/ 2918027 h 3794913"/>
              <a:gd name="connsiteX5" fmla="*/ 7601727 w 7601727"/>
              <a:gd name="connsiteY5" fmla="*/ 3644169 h 3794913"/>
              <a:gd name="connsiteX0" fmla="*/ 4139 w 7601727"/>
              <a:gd name="connsiteY0" fmla="*/ 3792085 h 3794913"/>
              <a:gd name="connsiteX1" fmla="*/ 1348845 w 7601727"/>
              <a:gd name="connsiteY1" fmla="*/ 3657615 h 3794913"/>
              <a:gd name="connsiteX2" fmla="*/ 2196010 w 7601727"/>
              <a:gd name="connsiteY2" fmla="*/ 2958369 h 3794913"/>
              <a:gd name="connsiteX3" fmla="*/ 3782763 w 7601727"/>
              <a:gd name="connsiteY3" fmla="*/ 15 h 3794913"/>
              <a:gd name="connsiteX4" fmla="*/ 5423304 w 7601727"/>
              <a:gd name="connsiteY4" fmla="*/ 2918027 h 3794913"/>
              <a:gd name="connsiteX5" fmla="*/ 7601727 w 7601727"/>
              <a:gd name="connsiteY5" fmla="*/ 3644169 h 3794913"/>
              <a:gd name="connsiteX0" fmla="*/ 4139 w 7601727"/>
              <a:gd name="connsiteY0" fmla="*/ 3711403 h 3737415"/>
              <a:gd name="connsiteX1" fmla="*/ 1348845 w 7601727"/>
              <a:gd name="connsiteY1" fmla="*/ 3657615 h 3737415"/>
              <a:gd name="connsiteX2" fmla="*/ 2196010 w 7601727"/>
              <a:gd name="connsiteY2" fmla="*/ 2958369 h 3737415"/>
              <a:gd name="connsiteX3" fmla="*/ 3782763 w 7601727"/>
              <a:gd name="connsiteY3" fmla="*/ 15 h 3737415"/>
              <a:gd name="connsiteX4" fmla="*/ 5423304 w 7601727"/>
              <a:gd name="connsiteY4" fmla="*/ 2918027 h 3737415"/>
              <a:gd name="connsiteX5" fmla="*/ 7601727 w 7601727"/>
              <a:gd name="connsiteY5" fmla="*/ 3644169 h 3737415"/>
              <a:gd name="connsiteX0" fmla="*/ 3819 w 7601407"/>
              <a:gd name="connsiteY0" fmla="*/ 3711403 h 3737415"/>
              <a:gd name="connsiteX1" fmla="*/ 1442655 w 7601407"/>
              <a:gd name="connsiteY1" fmla="*/ 3630721 h 3737415"/>
              <a:gd name="connsiteX2" fmla="*/ 2195690 w 7601407"/>
              <a:gd name="connsiteY2" fmla="*/ 2958369 h 3737415"/>
              <a:gd name="connsiteX3" fmla="*/ 3782443 w 7601407"/>
              <a:gd name="connsiteY3" fmla="*/ 15 h 3737415"/>
              <a:gd name="connsiteX4" fmla="*/ 5422984 w 7601407"/>
              <a:gd name="connsiteY4" fmla="*/ 2918027 h 3737415"/>
              <a:gd name="connsiteX5" fmla="*/ 7601407 w 7601407"/>
              <a:gd name="connsiteY5" fmla="*/ 3644169 h 3737415"/>
              <a:gd name="connsiteX0" fmla="*/ 3860 w 7601448"/>
              <a:gd name="connsiteY0" fmla="*/ 3711634 h 3737646"/>
              <a:gd name="connsiteX1" fmla="*/ 1442696 w 7601448"/>
              <a:gd name="connsiteY1" fmla="*/ 3630952 h 3737646"/>
              <a:gd name="connsiteX2" fmla="*/ 2276413 w 7601448"/>
              <a:gd name="connsiteY2" fmla="*/ 2756894 h 3737646"/>
              <a:gd name="connsiteX3" fmla="*/ 3782484 w 7601448"/>
              <a:gd name="connsiteY3" fmla="*/ 246 h 3737646"/>
              <a:gd name="connsiteX4" fmla="*/ 5423025 w 7601448"/>
              <a:gd name="connsiteY4" fmla="*/ 2918258 h 3737646"/>
              <a:gd name="connsiteX5" fmla="*/ 7601448 w 7601448"/>
              <a:gd name="connsiteY5" fmla="*/ 3644400 h 3737646"/>
              <a:gd name="connsiteX0" fmla="*/ 3860 w 7601448"/>
              <a:gd name="connsiteY0" fmla="*/ 3713755 h 3804183"/>
              <a:gd name="connsiteX1" fmla="*/ 1442696 w 7601448"/>
              <a:gd name="connsiteY1" fmla="*/ 3633073 h 3804183"/>
              <a:gd name="connsiteX2" fmla="*/ 2276413 w 7601448"/>
              <a:gd name="connsiteY2" fmla="*/ 2759015 h 3804183"/>
              <a:gd name="connsiteX3" fmla="*/ 3782484 w 7601448"/>
              <a:gd name="connsiteY3" fmla="*/ 2367 h 3804183"/>
              <a:gd name="connsiteX4" fmla="*/ 5382684 w 7601448"/>
              <a:gd name="connsiteY4" fmla="*/ 3270003 h 3804183"/>
              <a:gd name="connsiteX5" fmla="*/ 7601448 w 7601448"/>
              <a:gd name="connsiteY5" fmla="*/ 3646521 h 3804183"/>
              <a:gd name="connsiteX0" fmla="*/ 3860 w 7601448"/>
              <a:gd name="connsiteY0" fmla="*/ 3713755 h 3820986"/>
              <a:gd name="connsiteX1" fmla="*/ 1442696 w 7601448"/>
              <a:gd name="connsiteY1" fmla="*/ 3633073 h 3820986"/>
              <a:gd name="connsiteX2" fmla="*/ 2276413 w 7601448"/>
              <a:gd name="connsiteY2" fmla="*/ 2759015 h 3820986"/>
              <a:gd name="connsiteX3" fmla="*/ 3903507 w 7601448"/>
              <a:gd name="connsiteY3" fmla="*/ 2367 h 3820986"/>
              <a:gd name="connsiteX4" fmla="*/ 5382684 w 7601448"/>
              <a:gd name="connsiteY4" fmla="*/ 3270003 h 3820986"/>
              <a:gd name="connsiteX5" fmla="*/ 7601448 w 7601448"/>
              <a:gd name="connsiteY5" fmla="*/ 3646521 h 3820986"/>
              <a:gd name="connsiteX0" fmla="*/ 3860 w 7601448"/>
              <a:gd name="connsiteY0" fmla="*/ 3713755 h 3736518"/>
              <a:gd name="connsiteX1" fmla="*/ 1442696 w 7601448"/>
              <a:gd name="connsiteY1" fmla="*/ 3633073 h 3736518"/>
              <a:gd name="connsiteX2" fmla="*/ 2276413 w 7601448"/>
              <a:gd name="connsiteY2" fmla="*/ 2759015 h 3736518"/>
              <a:gd name="connsiteX3" fmla="*/ 3903507 w 7601448"/>
              <a:gd name="connsiteY3" fmla="*/ 2367 h 3736518"/>
              <a:gd name="connsiteX4" fmla="*/ 5382684 w 7601448"/>
              <a:gd name="connsiteY4" fmla="*/ 3270003 h 3736518"/>
              <a:gd name="connsiteX5" fmla="*/ 6125170 w 7601448"/>
              <a:gd name="connsiteY5" fmla="*/ 3701325 h 3736518"/>
              <a:gd name="connsiteX6" fmla="*/ 7601448 w 7601448"/>
              <a:gd name="connsiteY6" fmla="*/ 3646521 h 3736518"/>
              <a:gd name="connsiteX0" fmla="*/ 3860 w 7601448"/>
              <a:gd name="connsiteY0" fmla="*/ 3713755 h 3736518"/>
              <a:gd name="connsiteX1" fmla="*/ 1442696 w 7601448"/>
              <a:gd name="connsiteY1" fmla="*/ 3633073 h 3736518"/>
              <a:gd name="connsiteX2" fmla="*/ 2276413 w 7601448"/>
              <a:gd name="connsiteY2" fmla="*/ 2759015 h 3736518"/>
              <a:gd name="connsiteX3" fmla="*/ 3903507 w 7601448"/>
              <a:gd name="connsiteY3" fmla="*/ 2367 h 3736518"/>
              <a:gd name="connsiteX4" fmla="*/ 5382684 w 7601448"/>
              <a:gd name="connsiteY4" fmla="*/ 3270003 h 3736518"/>
              <a:gd name="connsiteX5" fmla="*/ 6501688 w 7601448"/>
              <a:gd name="connsiteY5" fmla="*/ 3553408 h 3736518"/>
              <a:gd name="connsiteX6" fmla="*/ 7601448 w 7601448"/>
              <a:gd name="connsiteY6" fmla="*/ 3646521 h 3736518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501688 w 7601448"/>
              <a:gd name="connsiteY5" fmla="*/ 3551331 h 3734441"/>
              <a:gd name="connsiteX6" fmla="*/ 7601448 w 7601448"/>
              <a:gd name="connsiteY6" fmla="*/ 3644444 h 3734441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474794 w 7601448"/>
              <a:gd name="connsiteY5" fmla="*/ 3632013 h 3734441"/>
              <a:gd name="connsiteX6" fmla="*/ 7601448 w 7601448"/>
              <a:gd name="connsiteY6" fmla="*/ 3644444 h 3734441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474794 w 7601448"/>
              <a:gd name="connsiteY5" fmla="*/ 3632013 h 3734441"/>
              <a:gd name="connsiteX6" fmla="*/ 7601448 w 7601448"/>
              <a:gd name="connsiteY6" fmla="*/ 3644444 h 3734441"/>
              <a:gd name="connsiteX0" fmla="*/ 3860 w 7668684"/>
              <a:gd name="connsiteY0" fmla="*/ 3711678 h 3734441"/>
              <a:gd name="connsiteX1" fmla="*/ 1442696 w 7668684"/>
              <a:gd name="connsiteY1" fmla="*/ 3630996 h 3734441"/>
              <a:gd name="connsiteX2" fmla="*/ 2276413 w 7668684"/>
              <a:gd name="connsiteY2" fmla="*/ 2756938 h 3734441"/>
              <a:gd name="connsiteX3" fmla="*/ 3903507 w 7668684"/>
              <a:gd name="connsiteY3" fmla="*/ 290 h 3734441"/>
              <a:gd name="connsiteX4" fmla="*/ 5382684 w 7668684"/>
              <a:gd name="connsiteY4" fmla="*/ 2931749 h 3734441"/>
              <a:gd name="connsiteX5" fmla="*/ 6474794 w 7668684"/>
              <a:gd name="connsiteY5" fmla="*/ 3632013 h 3734441"/>
              <a:gd name="connsiteX6" fmla="*/ 7668684 w 7668684"/>
              <a:gd name="connsiteY6" fmla="*/ 3657891 h 3734441"/>
              <a:gd name="connsiteX0" fmla="*/ 3860 w 7668684"/>
              <a:gd name="connsiteY0" fmla="*/ 3711678 h 3734441"/>
              <a:gd name="connsiteX1" fmla="*/ 1442696 w 7668684"/>
              <a:gd name="connsiteY1" fmla="*/ 3630996 h 3734441"/>
              <a:gd name="connsiteX2" fmla="*/ 2276413 w 7668684"/>
              <a:gd name="connsiteY2" fmla="*/ 2756938 h 3734441"/>
              <a:gd name="connsiteX3" fmla="*/ 3836272 w 7668684"/>
              <a:gd name="connsiteY3" fmla="*/ 290 h 3734441"/>
              <a:gd name="connsiteX4" fmla="*/ 5382684 w 7668684"/>
              <a:gd name="connsiteY4" fmla="*/ 2931749 h 3734441"/>
              <a:gd name="connsiteX5" fmla="*/ 6474794 w 7668684"/>
              <a:gd name="connsiteY5" fmla="*/ 3632013 h 3734441"/>
              <a:gd name="connsiteX6" fmla="*/ 7668684 w 7668684"/>
              <a:gd name="connsiteY6" fmla="*/ 3657891 h 373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8684" h="3734441">
                <a:moveTo>
                  <a:pt x="3860" y="3711678"/>
                </a:moveTo>
                <a:cubicBezTo>
                  <a:pt x="-74581" y="3720642"/>
                  <a:pt x="1063937" y="3790119"/>
                  <a:pt x="1442696" y="3630996"/>
                </a:cubicBezTo>
                <a:cubicBezTo>
                  <a:pt x="1821455" y="3471873"/>
                  <a:pt x="1877484" y="3362056"/>
                  <a:pt x="2276413" y="2756938"/>
                </a:cubicBezTo>
                <a:cubicBezTo>
                  <a:pt x="2675342" y="2151820"/>
                  <a:pt x="3318560" y="-28845"/>
                  <a:pt x="3836272" y="290"/>
                </a:cubicBezTo>
                <a:cubicBezTo>
                  <a:pt x="4353984" y="29425"/>
                  <a:pt x="4942930" y="2326462"/>
                  <a:pt x="5382684" y="2931749"/>
                </a:cubicBezTo>
                <a:cubicBezTo>
                  <a:pt x="5822438" y="3537036"/>
                  <a:pt x="6105000" y="3569260"/>
                  <a:pt x="6474794" y="3632013"/>
                </a:cubicBezTo>
                <a:cubicBezTo>
                  <a:pt x="6831141" y="3667872"/>
                  <a:pt x="7422638" y="3667025"/>
                  <a:pt x="7668684" y="3657891"/>
                </a:cubicBezTo>
              </a:path>
            </a:pathLst>
          </a:custGeom>
          <a:solidFill>
            <a:schemeClr val="bg2">
              <a:alpha val="54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75"/>
          </a:p>
        </p:txBody>
      </p:sp>
      <p:cxnSp>
        <p:nvCxnSpPr>
          <p:cNvPr id="14" name="Conector recto 13"/>
          <p:cNvCxnSpPr/>
          <p:nvPr/>
        </p:nvCxnSpPr>
        <p:spPr>
          <a:xfrm>
            <a:off x="4571177" y="2328919"/>
            <a:ext cx="0" cy="2979239"/>
          </a:xfrm>
          <a:prstGeom prst="line">
            <a:avLst/>
          </a:prstGeom>
          <a:ln w="57150">
            <a:solidFill>
              <a:schemeClr val="bg2">
                <a:lumMod val="90000"/>
                <a:alpha val="9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3686785" y="2469639"/>
            <a:ext cx="14170" cy="2952094"/>
          </a:xfrm>
          <a:prstGeom prst="line">
            <a:avLst/>
          </a:prstGeom>
          <a:ln w="57150">
            <a:solidFill>
              <a:schemeClr val="bg1">
                <a:lumMod val="95000"/>
                <a:alpha val="4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862544" y="2558079"/>
            <a:ext cx="907903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/>
              <a:t>Actual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507952" y="3145357"/>
            <a:ext cx="9127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 smtClean="0"/>
              <a:t>25 </a:t>
            </a:r>
            <a:r>
              <a:rPr lang="es-MX" sz="2100" dirty="0" err="1" smtClean="0"/>
              <a:t>pts</a:t>
            </a:r>
            <a:endParaRPr lang="es-MX" sz="2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522547" y="3487765"/>
            <a:ext cx="898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 smtClean="0"/>
              <a:t>65 </a:t>
            </a:r>
            <a:r>
              <a:rPr lang="es-MX" sz="2100" dirty="0" err="1" smtClean="0"/>
              <a:t>pts</a:t>
            </a:r>
            <a:endParaRPr lang="es-MX" sz="21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514079" y="3824746"/>
            <a:ext cx="9065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 smtClean="0"/>
              <a:t>10 </a:t>
            </a:r>
            <a:r>
              <a:rPr lang="es-MX" sz="2100" dirty="0" err="1" smtClean="0"/>
              <a:t>pts</a:t>
            </a:r>
            <a:endParaRPr lang="es-MX" sz="2100" dirty="0"/>
          </a:p>
        </p:txBody>
      </p:sp>
      <p:sp>
        <p:nvSpPr>
          <p:cNvPr id="25" name="Forma libre 24"/>
          <p:cNvSpPr/>
          <p:nvPr/>
        </p:nvSpPr>
        <p:spPr>
          <a:xfrm>
            <a:off x="383309" y="2288415"/>
            <a:ext cx="6184919" cy="3060248"/>
          </a:xfrm>
          <a:custGeom>
            <a:avLst/>
            <a:gdLst>
              <a:gd name="connsiteX0" fmla="*/ 17353 w 8004906"/>
              <a:gd name="connsiteY0" fmla="*/ 4047575 h 4385969"/>
              <a:gd name="connsiteX1" fmla="*/ 151824 w 8004906"/>
              <a:gd name="connsiteY1" fmla="*/ 4061022 h 4385969"/>
              <a:gd name="connsiteX2" fmla="*/ 1765471 w 8004906"/>
              <a:gd name="connsiteY2" fmla="*/ 4020681 h 4385969"/>
              <a:gd name="connsiteX3" fmla="*/ 3769083 w 8004906"/>
              <a:gd name="connsiteY3" fmla="*/ 10 h 4385969"/>
              <a:gd name="connsiteX4" fmla="*/ 5960953 w 8004906"/>
              <a:gd name="connsiteY4" fmla="*/ 3980340 h 4385969"/>
              <a:gd name="connsiteX5" fmla="*/ 8004906 w 8004906"/>
              <a:gd name="connsiteY5" fmla="*/ 4047575 h 4385969"/>
              <a:gd name="connsiteX0" fmla="*/ 17353 w 8004906"/>
              <a:gd name="connsiteY0" fmla="*/ 4050310 h 4334003"/>
              <a:gd name="connsiteX1" fmla="*/ 151824 w 8004906"/>
              <a:gd name="connsiteY1" fmla="*/ 4063757 h 4334003"/>
              <a:gd name="connsiteX2" fmla="*/ 1765471 w 8004906"/>
              <a:gd name="connsiteY2" fmla="*/ 4023416 h 4334003"/>
              <a:gd name="connsiteX3" fmla="*/ 3769083 w 8004906"/>
              <a:gd name="connsiteY3" fmla="*/ 2745 h 4334003"/>
              <a:gd name="connsiteX4" fmla="*/ 5718906 w 8004906"/>
              <a:gd name="connsiteY4" fmla="*/ 3404851 h 4334003"/>
              <a:gd name="connsiteX5" fmla="*/ 8004906 w 8004906"/>
              <a:gd name="connsiteY5" fmla="*/ 4050310 h 4334003"/>
              <a:gd name="connsiteX0" fmla="*/ 17353 w 7426683"/>
              <a:gd name="connsiteY0" fmla="*/ 4050265 h 4333958"/>
              <a:gd name="connsiteX1" fmla="*/ 151824 w 7426683"/>
              <a:gd name="connsiteY1" fmla="*/ 4063712 h 4333958"/>
              <a:gd name="connsiteX2" fmla="*/ 1765471 w 7426683"/>
              <a:gd name="connsiteY2" fmla="*/ 4023371 h 4333958"/>
              <a:gd name="connsiteX3" fmla="*/ 3769083 w 7426683"/>
              <a:gd name="connsiteY3" fmla="*/ 2700 h 4333958"/>
              <a:gd name="connsiteX4" fmla="*/ 5718906 w 7426683"/>
              <a:gd name="connsiteY4" fmla="*/ 3404806 h 4333958"/>
              <a:gd name="connsiteX5" fmla="*/ 7426683 w 7426683"/>
              <a:gd name="connsiteY5" fmla="*/ 3754430 h 4333958"/>
              <a:gd name="connsiteX0" fmla="*/ 80919 w 7490249"/>
              <a:gd name="connsiteY0" fmla="*/ 4047651 h 4099516"/>
              <a:gd name="connsiteX1" fmla="*/ 215390 w 7490249"/>
              <a:gd name="connsiteY1" fmla="*/ 4061098 h 4099516"/>
              <a:gd name="connsiteX2" fmla="*/ 1976955 w 7490249"/>
              <a:gd name="connsiteY2" fmla="*/ 3509769 h 4099516"/>
              <a:gd name="connsiteX3" fmla="*/ 3832649 w 7490249"/>
              <a:gd name="connsiteY3" fmla="*/ 86 h 4099516"/>
              <a:gd name="connsiteX4" fmla="*/ 5782472 w 7490249"/>
              <a:gd name="connsiteY4" fmla="*/ 3402192 h 4099516"/>
              <a:gd name="connsiteX5" fmla="*/ 7490249 w 7490249"/>
              <a:gd name="connsiteY5" fmla="*/ 3751816 h 4099516"/>
              <a:gd name="connsiteX0" fmla="*/ 33674 w 7443004"/>
              <a:gd name="connsiteY0" fmla="*/ 4047651 h 4047907"/>
              <a:gd name="connsiteX1" fmla="*/ 316063 w 7443004"/>
              <a:gd name="connsiteY1" fmla="*/ 3738369 h 4047907"/>
              <a:gd name="connsiteX2" fmla="*/ 1929710 w 7443004"/>
              <a:gd name="connsiteY2" fmla="*/ 3509769 h 4047907"/>
              <a:gd name="connsiteX3" fmla="*/ 3785404 w 7443004"/>
              <a:gd name="connsiteY3" fmla="*/ 86 h 4047907"/>
              <a:gd name="connsiteX4" fmla="*/ 5735227 w 7443004"/>
              <a:gd name="connsiteY4" fmla="*/ 3402192 h 4047907"/>
              <a:gd name="connsiteX5" fmla="*/ 7443004 w 7443004"/>
              <a:gd name="connsiteY5" fmla="*/ 3751816 h 4047907"/>
              <a:gd name="connsiteX0" fmla="*/ 33674 w 7443004"/>
              <a:gd name="connsiteY0" fmla="*/ 3792157 h 3940050"/>
              <a:gd name="connsiteX1" fmla="*/ 316063 w 7443004"/>
              <a:gd name="connsiteY1" fmla="*/ 3738369 h 3940050"/>
              <a:gd name="connsiteX2" fmla="*/ 1929710 w 7443004"/>
              <a:gd name="connsiteY2" fmla="*/ 3509769 h 3940050"/>
              <a:gd name="connsiteX3" fmla="*/ 3785404 w 7443004"/>
              <a:gd name="connsiteY3" fmla="*/ 86 h 3940050"/>
              <a:gd name="connsiteX4" fmla="*/ 5735227 w 7443004"/>
              <a:gd name="connsiteY4" fmla="*/ 3402192 h 3940050"/>
              <a:gd name="connsiteX5" fmla="*/ 7443004 w 7443004"/>
              <a:gd name="connsiteY5" fmla="*/ 3751816 h 3940050"/>
              <a:gd name="connsiteX0" fmla="*/ 10714 w 7420044"/>
              <a:gd name="connsiteY0" fmla="*/ 3792157 h 3940050"/>
              <a:gd name="connsiteX1" fmla="*/ 615832 w 7420044"/>
              <a:gd name="connsiteY1" fmla="*/ 3872839 h 3940050"/>
              <a:gd name="connsiteX2" fmla="*/ 1906750 w 7420044"/>
              <a:gd name="connsiteY2" fmla="*/ 3509769 h 3940050"/>
              <a:gd name="connsiteX3" fmla="*/ 3762444 w 7420044"/>
              <a:gd name="connsiteY3" fmla="*/ 86 h 3940050"/>
              <a:gd name="connsiteX4" fmla="*/ 5712267 w 7420044"/>
              <a:gd name="connsiteY4" fmla="*/ 3402192 h 3940050"/>
              <a:gd name="connsiteX5" fmla="*/ 7420044 w 7420044"/>
              <a:gd name="connsiteY5" fmla="*/ 3751816 h 3940050"/>
              <a:gd name="connsiteX0" fmla="*/ 10759 w 7420089"/>
              <a:gd name="connsiteY0" fmla="*/ 3792157 h 3947853"/>
              <a:gd name="connsiteX1" fmla="*/ 615877 w 7420089"/>
              <a:gd name="connsiteY1" fmla="*/ 3872839 h 3947853"/>
              <a:gd name="connsiteX2" fmla="*/ 1906795 w 7420089"/>
              <a:gd name="connsiteY2" fmla="*/ 3509769 h 3947853"/>
              <a:gd name="connsiteX3" fmla="*/ 3762489 w 7420089"/>
              <a:gd name="connsiteY3" fmla="*/ 86 h 3947853"/>
              <a:gd name="connsiteX4" fmla="*/ 5712312 w 7420089"/>
              <a:gd name="connsiteY4" fmla="*/ 3402192 h 3947853"/>
              <a:gd name="connsiteX5" fmla="*/ 7420089 w 7420089"/>
              <a:gd name="connsiteY5" fmla="*/ 3751816 h 3947853"/>
              <a:gd name="connsiteX0" fmla="*/ 10714 w 7420044"/>
              <a:gd name="connsiteY0" fmla="*/ 3899733 h 3940050"/>
              <a:gd name="connsiteX1" fmla="*/ 615832 w 7420044"/>
              <a:gd name="connsiteY1" fmla="*/ 3872839 h 3940050"/>
              <a:gd name="connsiteX2" fmla="*/ 1906750 w 7420044"/>
              <a:gd name="connsiteY2" fmla="*/ 3509769 h 3940050"/>
              <a:gd name="connsiteX3" fmla="*/ 3762444 w 7420044"/>
              <a:gd name="connsiteY3" fmla="*/ 86 h 3940050"/>
              <a:gd name="connsiteX4" fmla="*/ 5712267 w 7420044"/>
              <a:gd name="connsiteY4" fmla="*/ 3402192 h 3940050"/>
              <a:gd name="connsiteX5" fmla="*/ 7420044 w 7420044"/>
              <a:gd name="connsiteY5" fmla="*/ 3751816 h 3940050"/>
              <a:gd name="connsiteX0" fmla="*/ 10714 w 7420044"/>
              <a:gd name="connsiteY0" fmla="*/ 3899733 h 3940666"/>
              <a:gd name="connsiteX1" fmla="*/ 615832 w 7420044"/>
              <a:gd name="connsiteY1" fmla="*/ 3913180 h 3940666"/>
              <a:gd name="connsiteX2" fmla="*/ 1906750 w 7420044"/>
              <a:gd name="connsiteY2" fmla="*/ 3509769 h 3940666"/>
              <a:gd name="connsiteX3" fmla="*/ 3762444 w 7420044"/>
              <a:gd name="connsiteY3" fmla="*/ 86 h 3940666"/>
              <a:gd name="connsiteX4" fmla="*/ 5712267 w 7420044"/>
              <a:gd name="connsiteY4" fmla="*/ 3402192 h 3940666"/>
              <a:gd name="connsiteX5" fmla="*/ 7420044 w 7420044"/>
              <a:gd name="connsiteY5" fmla="*/ 3751816 h 3940666"/>
              <a:gd name="connsiteX0" fmla="*/ 10865 w 7420195"/>
              <a:gd name="connsiteY0" fmla="*/ 3899733 h 3955098"/>
              <a:gd name="connsiteX1" fmla="*/ 615983 w 7420195"/>
              <a:gd name="connsiteY1" fmla="*/ 3913180 h 3955098"/>
              <a:gd name="connsiteX2" fmla="*/ 1906901 w 7420195"/>
              <a:gd name="connsiteY2" fmla="*/ 3509769 h 3955098"/>
              <a:gd name="connsiteX3" fmla="*/ 3762595 w 7420195"/>
              <a:gd name="connsiteY3" fmla="*/ 86 h 3955098"/>
              <a:gd name="connsiteX4" fmla="*/ 5712418 w 7420195"/>
              <a:gd name="connsiteY4" fmla="*/ 3402192 h 3955098"/>
              <a:gd name="connsiteX5" fmla="*/ 7420195 w 7420195"/>
              <a:gd name="connsiteY5" fmla="*/ 3751816 h 3955098"/>
              <a:gd name="connsiteX0" fmla="*/ 11867 w 7421197"/>
              <a:gd name="connsiteY0" fmla="*/ 3901333 h 3983052"/>
              <a:gd name="connsiteX1" fmla="*/ 616985 w 7421197"/>
              <a:gd name="connsiteY1" fmla="*/ 3914780 h 3983052"/>
              <a:gd name="connsiteX2" fmla="*/ 2176844 w 7421197"/>
              <a:gd name="connsiteY2" fmla="*/ 2960040 h 3983052"/>
              <a:gd name="connsiteX3" fmla="*/ 3763597 w 7421197"/>
              <a:gd name="connsiteY3" fmla="*/ 1686 h 3983052"/>
              <a:gd name="connsiteX4" fmla="*/ 5713420 w 7421197"/>
              <a:gd name="connsiteY4" fmla="*/ 3403792 h 3983052"/>
              <a:gd name="connsiteX5" fmla="*/ 7421197 w 7421197"/>
              <a:gd name="connsiteY5" fmla="*/ 3753416 h 3983052"/>
              <a:gd name="connsiteX0" fmla="*/ 4225 w 7413555"/>
              <a:gd name="connsiteY0" fmla="*/ 3901305 h 3941622"/>
              <a:gd name="connsiteX1" fmla="*/ 1322037 w 7413555"/>
              <a:gd name="connsiteY1" fmla="*/ 3659258 h 3941622"/>
              <a:gd name="connsiteX2" fmla="*/ 2169202 w 7413555"/>
              <a:gd name="connsiteY2" fmla="*/ 2960012 h 3941622"/>
              <a:gd name="connsiteX3" fmla="*/ 3755955 w 7413555"/>
              <a:gd name="connsiteY3" fmla="*/ 1658 h 3941622"/>
              <a:gd name="connsiteX4" fmla="*/ 5705778 w 7413555"/>
              <a:gd name="connsiteY4" fmla="*/ 3403764 h 3941622"/>
              <a:gd name="connsiteX5" fmla="*/ 7413555 w 7413555"/>
              <a:gd name="connsiteY5" fmla="*/ 3753388 h 3941622"/>
              <a:gd name="connsiteX0" fmla="*/ 4139 w 7440363"/>
              <a:gd name="connsiteY0" fmla="*/ 3793728 h 3941622"/>
              <a:gd name="connsiteX1" fmla="*/ 1348845 w 7440363"/>
              <a:gd name="connsiteY1" fmla="*/ 3659258 h 3941622"/>
              <a:gd name="connsiteX2" fmla="*/ 2196010 w 7440363"/>
              <a:gd name="connsiteY2" fmla="*/ 2960012 h 3941622"/>
              <a:gd name="connsiteX3" fmla="*/ 3782763 w 7440363"/>
              <a:gd name="connsiteY3" fmla="*/ 1658 h 3941622"/>
              <a:gd name="connsiteX4" fmla="*/ 5732586 w 7440363"/>
              <a:gd name="connsiteY4" fmla="*/ 3403764 h 3941622"/>
              <a:gd name="connsiteX5" fmla="*/ 7440363 w 7440363"/>
              <a:gd name="connsiteY5" fmla="*/ 3753388 h 3941622"/>
              <a:gd name="connsiteX0" fmla="*/ 4139 w 7440363"/>
              <a:gd name="connsiteY0" fmla="*/ 3792085 h 3841711"/>
              <a:gd name="connsiteX1" fmla="*/ 1348845 w 7440363"/>
              <a:gd name="connsiteY1" fmla="*/ 3657615 h 3841711"/>
              <a:gd name="connsiteX2" fmla="*/ 2196010 w 7440363"/>
              <a:gd name="connsiteY2" fmla="*/ 2958369 h 3841711"/>
              <a:gd name="connsiteX3" fmla="*/ 3782763 w 7440363"/>
              <a:gd name="connsiteY3" fmla="*/ 15 h 3841711"/>
              <a:gd name="connsiteX4" fmla="*/ 5423304 w 7440363"/>
              <a:gd name="connsiteY4" fmla="*/ 2918027 h 3841711"/>
              <a:gd name="connsiteX5" fmla="*/ 7440363 w 7440363"/>
              <a:gd name="connsiteY5" fmla="*/ 3751745 h 3841711"/>
              <a:gd name="connsiteX0" fmla="*/ 4139 w 7601727"/>
              <a:gd name="connsiteY0" fmla="*/ 3792085 h 3794913"/>
              <a:gd name="connsiteX1" fmla="*/ 1348845 w 7601727"/>
              <a:gd name="connsiteY1" fmla="*/ 3657615 h 3794913"/>
              <a:gd name="connsiteX2" fmla="*/ 2196010 w 7601727"/>
              <a:gd name="connsiteY2" fmla="*/ 2958369 h 3794913"/>
              <a:gd name="connsiteX3" fmla="*/ 3782763 w 7601727"/>
              <a:gd name="connsiteY3" fmla="*/ 15 h 3794913"/>
              <a:gd name="connsiteX4" fmla="*/ 5423304 w 7601727"/>
              <a:gd name="connsiteY4" fmla="*/ 2918027 h 3794913"/>
              <a:gd name="connsiteX5" fmla="*/ 7601727 w 7601727"/>
              <a:gd name="connsiteY5" fmla="*/ 3644169 h 3794913"/>
              <a:gd name="connsiteX0" fmla="*/ 4139 w 7601727"/>
              <a:gd name="connsiteY0" fmla="*/ 3792085 h 3794913"/>
              <a:gd name="connsiteX1" fmla="*/ 1348845 w 7601727"/>
              <a:gd name="connsiteY1" fmla="*/ 3657615 h 3794913"/>
              <a:gd name="connsiteX2" fmla="*/ 2196010 w 7601727"/>
              <a:gd name="connsiteY2" fmla="*/ 2958369 h 3794913"/>
              <a:gd name="connsiteX3" fmla="*/ 3782763 w 7601727"/>
              <a:gd name="connsiteY3" fmla="*/ 15 h 3794913"/>
              <a:gd name="connsiteX4" fmla="*/ 5423304 w 7601727"/>
              <a:gd name="connsiteY4" fmla="*/ 2918027 h 3794913"/>
              <a:gd name="connsiteX5" fmla="*/ 7601727 w 7601727"/>
              <a:gd name="connsiteY5" fmla="*/ 3644169 h 3794913"/>
              <a:gd name="connsiteX0" fmla="*/ 4139 w 7601727"/>
              <a:gd name="connsiteY0" fmla="*/ 3711403 h 3737415"/>
              <a:gd name="connsiteX1" fmla="*/ 1348845 w 7601727"/>
              <a:gd name="connsiteY1" fmla="*/ 3657615 h 3737415"/>
              <a:gd name="connsiteX2" fmla="*/ 2196010 w 7601727"/>
              <a:gd name="connsiteY2" fmla="*/ 2958369 h 3737415"/>
              <a:gd name="connsiteX3" fmla="*/ 3782763 w 7601727"/>
              <a:gd name="connsiteY3" fmla="*/ 15 h 3737415"/>
              <a:gd name="connsiteX4" fmla="*/ 5423304 w 7601727"/>
              <a:gd name="connsiteY4" fmla="*/ 2918027 h 3737415"/>
              <a:gd name="connsiteX5" fmla="*/ 7601727 w 7601727"/>
              <a:gd name="connsiteY5" fmla="*/ 3644169 h 3737415"/>
              <a:gd name="connsiteX0" fmla="*/ 3819 w 7601407"/>
              <a:gd name="connsiteY0" fmla="*/ 3711403 h 3737415"/>
              <a:gd name="connsiteX1" fmla="*/ 1442655 w 7601407"/>
              <a:gd name="connsiteY1" fmla="*/ 3630721 h 3737415"/>
              <a:gd name="connsiteX2" fmla="*/ 2195690 w 7601407"/>
              <a:gd name="connsiteY2" fmla="*/ 2958369 h 3737415"/>
              <a:gd name="connsiteX3" fmla="*/ 3782443 w 7601407"/>
              <a:gd name="connsiteY3" fmla="*/ 15 h 3737415"/>
              <a:gd name="connsiteX4" fmla="*/ 5422984 w 7601407"/>
              <a:gd name="connsiteY4" fmla="*/ 2918027 h 3737415"/>
              <a:gd name="connsiteX5" fmla="*/ 7601407 w 7601407"/>
              <a:gd name="connsiteY5" fmla="*/ 3644169 h 3737415"/>
              <a:gd name="connsiteX0" fmla="*/ 3860 w 7601448"/>
              <a:gd name="connsiteY0" fmla="*/ 3711634 h 3737646"/>
              <a:gd name="connsiteX1" fmla="*/ 1442696 w 7601448"/>
              <a:gd name="connsiteY1" fmla="*/ 3630952 h 3737646"/>
              <a:gd name="connsiteX2" fmla="*/ 2276413 w 7601448"/>
              <a:gd name="connsiteY2" fmla="*/ 2756894 h 3737646"/>
              <a:gd name="connsiteX3" fmla="*/ 3782484 w 7601448"/>
              <a:gd name="connsiteY3" fmla="*/ 246 h 3737646"/>
              <a:gd name="connsiteX4" fmla="*/ 5423025 w 7601448"/>
              <a:gd name="connsiteY4" fmla="*/ 2918258 h 3737646"/>
              <a:gd name="connsiteX5" fmla="*/ 7601448 w 7601448"/>
              <a:gd name="connsiteY5" fmla="*/ 3644400 h 3737646"/>
              <a:gd name="connsiteX0" fmla="*/ 3860 w 7601448"/>
              <a:gd name="connsiteY0" fmla="*/ 3713755 h 3804183"/>
              <a:gd name="connsiteX1" fmla="*/ 1442696 w 7601448"/>
              <a:gd name="connsiteY1" fmla="*/ 3633073 h 3804183"/>
              <a:gd name="connsiteX2" fmla="*/ 2276413 w 7601448"/>
              <a:gd name="connsiteY2" fmla="*/ 2759015 h 3804183"/>
              <a:gd name="connsiteX3" fmla="*/ 3782484 w 7601448"/>
              <a:gd name="connsiteY3" fmla="*/ 2367 h 3804183"/>
              <a:gd name="connsiteX4" fmla="*/ 5382684 w 7601448"/>
              <a:gd name="connsiteY4" fmla="*/ 3270003 h 3804183"/>
              <a:gd name="connsiteX5" fmla="*/ 7601448 w 7601448"/>
              <a:gd name="connsiteY5" fmla="*/ 3646521 h 3804183"/>
              <a:gd name="connsiteX0" fmla="*/ 3860 w 7601448"/>
              <a:gd name="connsiteY0" fmla="*/ 3713755 h 3820986"/>
              <a:gd name="connsiteX1" fmla="*/ 1442696 w 7601448"/>
              <a:gd name="connsiteY1" fmla="*/ 3633073 h 3820986"/>
              <a:gd name="connsiteX2" fmla="*/ 2276413 w 7601448"/>
              <a:gd name="connsiteY2" fmla="*/ 2759015 h 3820986"/>
              <a:gd name="connsiteX3" fmla="*/ 3903507 w 7601448"/>
              <a:gd name="connsiteY3" fmla="*/ 2367 h 3820986"/>
              <a:gd name="connsiteX4" fmla="*/ 5382684 w 7601448"/>
              <a:gd name="connsiteY4" fmla="*/ 3270003 h 3820986"/>
              <a:gd name="connsiteX5" fmla="*/ 7601448 w 7601448"/>
              <a:gd name="connsiteY5" fmla="*/ 3646521 h 3820986"/>
              <a:gd name="connsiteX0" fmla="*/ 3860 w 7601448"/>
              <a:gd name="connsiteY0" fmla="*/ 3713755 h 3736518"/>
              <a:gd name="connsiteX1" fmla="*/ 1442696 w 7601448"/>
              <a:gd name="connsiteY1" fmla="*/ 3633073 h 3736518"/>
              <a:gd name="connsiteX2" fmla="*/ 2276413 w 7601448"/>
              <a:gd name="connsiteY2" fmla="*/ 2759015 h 3736518"/>
              <a:gd name="connsiteX3" fmla="*/ 3903507 w 7601448"/>
              <a:gd name="connsiteY3" fmla="*/ 2367 h 3736518"/>
              <a:gd name="connsiteX4" fmla="*/ 5382684 w 7601448"/>
              <a:gd name="connsiteY4" fmla="*/ 3270003 h 3736518"/>
              <a:gd name="connsiteX5" fmla="*/ 6125170 w 7601448"/>
              <a:gd name="connsiteY5" fmla="*/ 3701325 h 3736518"/>
              <a:gd name="connsiteX6" fmla="*/ 7601448 w 7601448"/>
              <a:gd name="connsiteY6" fmla="*/ 3646521 h 3736518"/>
              <a:gd name="connsiteX0" fmla="*/ 3860 w 7601448"/>
              <a:gd name="connsiteY0" fmla="*/ 3713755 h 3736518"/>
              <a:gd name="connsiteX1" fmla="*/ 1442696 w 7601448"/>
              <a:gd name="connsiteY1" fmla="*/ 3633073 h 3736518"/>
              <a:gd name="connsiteX2" fmla="*/ 2276413 w 7601448"/>
              <a:gd name="connsiteY2" fmla="*/ 2759015 h 3736518"/>
              <a:gd name="connsiteX3" fmla="*/ 3903507 w 7601448"/>
              <a:gd name="connsiteY3" fmla="*/ 2367 h 3736518"/>
              <a:gd name="connsiteX4" fmla="*/ 5382684 w 7601448"/>
              <a:gd name="connsiteY4" fmla="*/ 3270003 h 3736518"/>
              <a:gd name="connsiteX5" fmla="*/ 6501688 w 7601448"/>
              <a:gd name="connsiteY5" fmla="*/ 3553408 h 3736518"/>
              <a:gd name="connsiteX6" fmla="*/ 7601448 w 7601448"/>
              <a:gd name="connsiteY6" fmla="*/ 3646521 h 3736518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501688 w 7601448"/>
              <a:gd name="connsiteY5" fmla="*/ 3551331 h 3734441"/>
              <a:gd name="connsiteX6" fmla="*/ 7601448 w 7601448"/>
              <a:gd name="connsiteY6" fmla="*/ 3644444 h 3734441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474794 w 7601448"/>
              <a:gd name="connsiteY5" fmla="*/ 3632013 h 3734441"/>
              <a:gd name="connsiteX6" fmla="*/ 7601448 w 7601448"/>
              <a:gd name="connsiteY6" fmla="*/ 3644444 h 3734441"/>
              <a:gd name="connsiteX0" fmla="*/ 3860 w 7601448"/>
              <a:gd name="connsiteY0" fmla="*/ 3711678 h 3734441"/>
              <a:gd name="connsiteX1" fmla="*/ 1442696 w 7601448"/>
              <a:gd name="connsiteY1" fmla="*/ 3630996 h 3734441"/>
              <a:gd name="connsiteX2" fmla="*/ 2276413 w 7601448"/>
              <a:gd name="connsiteY2" fmla="*/ 2756938 h 3734441"/>
              <a:gd name="connsiteX3" fmla="*/ 3903507 w 7601448"/>
              <a:gd name="connsiteY3" fmla="*/ 290 h 3734441"/>
              <a:gd name="connsiteX4" fmla="*/ 5382684 w 7601448"/>
              <a:gd name="connsiteY4" fmla="*/ 2931749 h 3734441"/>
              <a:gd name="connsiteX5" fmla="*/ 6474794 w 7601448"/>
              <a:gd name="connsiteY5" fmla="*/ 3632013 h 3734441"/>
              <a:gd name="connsiteX6" fmla="*/ 7601448 w 7601448"/>
              <a:gd name="connsiteY6" fmla="*/ 3644444 h 3734441"/>
              <a:gd name="connsiteX0" fmla="*/ 3860 w 7668684"/>
              <a:gd name="connsiteY0" fmla="*/ 3711678 h 3734441"/>
              <a:gd name="connsiteX1" fmla="*/ 1442696 w 7668684"/>
              <a:gd name="connsiteY1" fmla="*/ 3630996 h 3734441"/>
              <a:gd name="connsiteX2" fmla="*/ 2276413 w 7668684"/>
              <a:gd name="connsiteY2" fmla="*/ 2756938 h 3734441"/>
              <a:gd name="connsiteX3" fmla="*/ 3903507 w 7668684"/>
              <a:gd name="connsiteY3" fmla="*/ 290 h 3734441"/>
              <a:gd name="connsiteX4" fmla="*/ 5382684 w 7668684"/>
              <a:gd name="connsiteY4" fmla="*/ 2931749 h 3734441"/>
              <a:gd name="connsiteX5" fmla="*/ 6474794 w 7668684"/>
              <a:gd name="connsiteY5" fmla="*/ 3632013 h 3734441"/>
              <a:gd name="connsiteX6" fmla="*/ 7668684 w 7668684"/>
              <a:gd name="connsiteY6" fmla="*/ 3657891 h 3734441"/>
              <a:gd name="connsiteX0" fmla="*/ 3860 w 7668684"/>
              <a:gd name="connsiteY0" fmla="*/ 3711678 h 3734441"/>
              <a:gd name="connsiteX1" fmla="*/ 1442696 w 7668684"/>
              <a:gd name="connsiteY1" fmla="*/ 3630996 h 3734441"/>
              <a:gd name="connsiteX2" fmla="*/ 2276413 w 7668684"/>
              <a:gd name="connsiteY2" fmla="*/ 2756938 h 3734441"/>
              <a:gd name="connsiteX3" fmla="*/ 3836272 w 7668684"/>
              <a:gd name="connsiteY3" fmla="*/ 290 h 3734441"/>
              <a:gd name="connsiteX4" fmla="*/ 5382684 w 7668684"/>
              <a:gd name="connsiteY4" fmla="*/ 2931749 h 3734441"/>
              <a:gd name="connsiteX5" fmla="*/ 6474794 w 7668684"/>
              <a:gd name="connsiteY5" fmla="*/ 3632013 h 3734441"/>
              <a:gd name="connsiteX6" fmla="*/ 7668684 w 7668684"/>
              <a:gd name="connsiteY6" fmla="*/ 3657891 h 373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8684" h="3734441">
                <a:moveTo>
                  <a:pt x="3860" y="3711678"/>
                </a:moveTo>
                <a:cubicBezTo>
                  <a:pt x="-74581" y="3720642"/>
                  <a:pt x="1063937" y="3790119"/>
                  <a:pt x="1442696" y="3630996"/>
                </a:cubicBezTo>
                <a:cubicBezTo>
                  <a:pt x="1821455" y="3471873"/>
                  <a:pt x="1877484" y="3362056"/>
                  <a:pt x="2276413" y="2756938"/>
                </a:cubicBezTo>
                <a:cubicBezTo>
                  <a:pt x="2675342" y="2151820"/>
                  <a:pt x="3318560" y="-28845"/>
                  <a:pt x="3836272" y="290"/>
                </a:cubicBezTo>
                <a:cubicBezTo>
                  <a:pt x="4353984" y="29425"/>
                  <a:pt x="4942930" y="2326462"/>
                  <a:pt x="5382684" y="2931749"/>
                </a:cubicBezTo>
                <a:cubicBezTo>
                  <a:pt x="5822438" y="3537036"/>
                  <a:pt x="6105000" y="3569260"/>
                  <a:pt x="6474794" y="3632013"/>
                </a:cubicBezTo>
                <a:cubicBezTo>
                  <a:pt x="6831141" y="3667872"/>
                  <a:pt x="7422638" y="3667025"/>
                  <a:pt x="7668684" y="3657891"/>
                </a:cubicBezTo>
              </a:path>
            </a:pathLst>
          </a:custGeom>
          <a:solidFill>
            <a:schemeClr val="accent2">
              <a:lumMod val="75000"/>
              <a:alpha val="78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75"/>
          </a:p>
        </p:txBody>
      </p:sp>
      <p:cxnSp>
        <p:nvCxnSpPr>
          <p:cNvPr id="30" name="Conector recto 29"/>
          <p:cNvCxnSpPr/>
          <p:nvPr/>
        </p:nvCxnSpPr>
        <p:spPr>
          <a:xfrm>
            <a:off x="3453716" y="2328919"/>
            <a:ext cx="0" cy="2979239"/>
          </a:xfrm>
          <a:prstGeom prst="line">
            <a:avLst/>
          </a:prstGeom>
          <a:ln w="57150">
            <a:solidFill>
              <a:srgbClr val="FF0000">
                <a:alpha val="4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068921" y="2055658"/>
            <a:ext cx="0" cy="33335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 flipV="1">
            <a:off x="1068921" y="5389167"/>
            <a:ext cx="6233785" cy="159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453716" y="5348662"/>
            <a:ext cx="0" cy="1263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4571177" y="5364004"/>
            <a:ext cx="0" cy="1263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005397" y="5474970"/>
            <a:ext cx="9407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68.02</a:t>
            </a:r>
            <a:endParaRPr lang="es-MX" sz="18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013805" y="1408048"/>
            <a:ext cx="26737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para la ponderación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801296" y="3125707"/>
            <a:ext cx="540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RP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733989" y="3487766"/>
            <a:ext cx="616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774000" y="3801099"/>
            <a:ext cx="540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1227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7"/>
          <p:cNvSpPr/>
          <p:nvPr/>
        </p:nvSpPr>
        <p:spPr>
          <a:xfrm>
            <a:off x="202690" y="1263414"/>
            <a:ext cx="8770369" cy="718002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Integrado </a:t>
            </a:r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varios </a:t>
            </a:r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elementos </a:t>
            </a:r>
            <a:endParaRPr lang="es-MX" sz="22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forman una escala del 1 al 100: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648053" y="2281926"/>
            <a:ext cx="7175147" cy="2092737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Retención del Paciente </a:t>
            </a:r>
            <a:r>
              <a:rPr lang="es-MX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RP)	</a:t>
            </a:r>
            <a:r>
              <a:rPr lang="es-MX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25 puntos</a:t>
            </a:r>
            <a:endParaRPr lang="es-MX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000"/>
              </a:lnSpc>
            </a:pP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Consulta Efectiva (CE) 				</a:t>
            </a:r>
            <a:r>
              <a:rPr lang="es-MX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</a:t>
            </a: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puntos	</a:t>
            </a:r>
          </a:p>
          <a:p>
            <a:pPr>
              <a:lnSpc>
                <a:spcPts val="4000"/>
              </a:lnSpc>
            </a:pP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Impacto en Salud (IS)				</a:t>
            </a:r>
            <a:r>
              <a:rPr lang="es-MX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es-MX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puntos</a:t>
            </a:r>
          </a:p>
          <a:p>
            <a:pPr>
              <a:lnSpc>
                <a:spcPts val="4000"/>
              </a:lnSpc>
            </a:pPr>
            <a:r>
              <a:rPr lang="es-MX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            </a:t>
            </a:r>
            <a:r>
              <a:rPr lang="es-MX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100 </a:t>
            </a:r>
            <a:r>
              <a:rPr lang="es-MX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puntos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012052" y="3852998"/>
            <a:ext cx="1499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5589" y="4832829"/>
            <a:ext cx="676466" cy="618172"/>
          </a:xfrm>
          <a:prstGeom prst="rect">
            <a:avLst/>
          </a:prstGeom>
        </p:spPr>
      </p:pic>
      <p:pic>
        <p:nvPicPr>
          <p:cNvPr id="9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3343" y="4832829"/>
            <a:ext cx="676466" cy="618172"/>
          </a:xfrm>
          <a:prstGeom prst="rect">
            <a:avLst/>
          </a:prstGeom>
        </p:spPr>
      </p:pic>
      <p:pic>
        <p:nvPicPr>
          <p:cNvPr id="10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1540" y="4832829"/>
            <a:ext cx="676466" cy="618172"/>
          </a:xfrm>
          <a:prstGeom prst="rect">
            <a:avLst/>
          </a:prstGeom>
        </p:spPr>
      </p:pic>
      <p:pic>
        <p:nvPicPr>
          <p:cNvPr id="11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0352" y="4832829"/>
            <a:ext cx="676466" cy="6181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1289" y="4832829"/>
            <a:ext cx="676466" cy="618172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 flipV="1">
            <a:off x="1555300" y="4787972"/>
            <a:ext cx="863597" cy="7060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9" tIns="20249" rIns="40499" bIns="20249"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4824913" y="5566835"/>
            <a:ext cx="2926101" cy="31789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algn="ctr"/>
            <a:r>
              <a:rPr lang="es-MX" sz="1800" dirty="0">
                <a:cs typeface="Arial" pitchFamily="34" charset="0"/>
              </a:rPr>
              <a:t>comunicación </a:t>
            </a:r>
            <a:r>
              <a:rPr lang="es-MX" sz="1800" dirty="0" smtClean="0">
                <a:cs typeface="Arial" pitchFamily="34" charset="0"/>
              </a:rPr>
              <a:t>didáctica</a:t>
            </a:r>
            <a:endParaRPr lang="es-MX" sz="1800" dirty="0">
              <a:cs typeface="Arial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89851" y="4787972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100.0</a:t>
            </a:r>
            <a:endParaRPr lang="es-E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05491" y="6111702"/>
            <a:ext cx="5696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cuenta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variables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ponderadas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7"/>
          <p:cNvSpPr/>
          <p:nvPr/>
        </p:nvSpPr>
        <p:spPr>
          <a:xfrm>
            <a:off x="498699" y="1651947"/>
            <a:ext cx="5387751" cy="533336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1600" i="1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 =</a:t>
            </a:r>
            <a:r>
              <a:rPr lang="es-MX" sz="1600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totalidad de pacientes en las de unidades de salud donde opera el SIC</a:t>
            </a:r>
          </a:p>
        </p:txBody>
      </p:sp>
      <p:sp>
        <p:nvSpPr>
          <p:cNvPr id="6" name="Rectángulo 7"/>
          <p:cNvSpPr/>
          <p:nvPr/>
        </p:nvSpPr>
        <p:spPr>
          <a:xfrm>
            <a:off x="165325" y="1213797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Retención del Paciente </a:t>
            </a:r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Hipertenso </a:t>
            </a:r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(RP)</a:t>
            </a:r>
          </a:p>
        </p:txBody>
      </p:sp>
      <p:sp>
        <p:nvSpPr>
          <p:cNvPr id="7" name="7 Rectángulo redondeado"/>
          <p:cNvSpPr/>
          <p:nvPr/>
        </p:nvSpPr>
        <p:spPr>
          <a:xfrm>
            <a:off x="7458075" y="1213797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25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62845" y="2816945"/>
            <a:ext cx="539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Hipertensos con status SIC = Activos</a:t>
            </a:r>
            <a:endParaRPr lang="es-E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3580" y="3470790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Hipertensos con status SIC = Activos + Pasivos + Inactivos</a:t>
            </a:r>
            <a:endParaRPr lang="es-E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43537" y="3347127"/>
            <a:ext cx="8221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325" y="6282537"/>
            <a:ext cx="8658793" cy="575463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Criterios según Plan Estratégico Sectorial para la Difusión e Implementación de Guías de Práctica Clínica.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Publicado por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: Dirección General de Calidad y Educación en Salud.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2668" y="2224351"/>
            <a:ext cx="7707787" cy="3144307"/>
          </a:xfrm>
          <a:prstGeom prst="rect">
            <a:avLst/>
          </a:prstGeom>
          <a:noFill/>
        </p:spPr>
        <p:txBody>
          <a:bodyPr wrap="non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Detección integral y abordaje sistemático (36 puntos)</a:t>
            </a: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Realización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las mediciones básicas en cada consulta 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Realización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mediciones y valoraciones</a:t>
            </a:r>
          </a:p>
          <a:p>
            <a:pPr marL="288000">
              <a:lnSpc>
                <a:spcPts val="2200"/>
              </a:lnSpc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Toma adecuada de decisiones y seguimiento oportuno (23 puntos)</a:t>
            </a: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Prescripción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adecuada de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de comorbilidades  </a:t>
            </a: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 oportuna cuando no se logra el control </a:t>
            </a:r>
          </a:p>
          <a:p>
            <a:pPr marL="288000">
              <a:lnSpc>
                <a:spcPts val="2200"/>
              </a:lnSpc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Completitud de la información (6 puntos)</a:t>
            </a:r>
          </a:p>
          <a:p>
            <a:pPr marL="540000" indent="-252000">
              <a:lnSpc>
                <a:spcPts val="2200"/>
              </a:lnSpc>
              <a:buFont typeface="Wingdings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Confiabilidad de los datos del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5325" y="1213797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Consulta Efectiva (CE)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5 Rectángulo redondeado"/>
          <p:cNvSpPr/>
          <p:nvPr/>
        </p:nvSpPr>
        <p:spPr>
          <a:xfrm>
            <a:off x="7458075" y="1213797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65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09489" y="829994"/>
            <a:ext cx="8285871" cy="140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846" y="233298"/>
            <a:ext cx="8702003" cy="751441"/>
          </a:xfrm>
          <a:prstGeom prst="rect">
            <a:avLst/>
          </a:prstGeom>
        </p:spPr>
        <p:txBody>
          <a:bodyPr/>
          <a:lstStyle>
            <a:lvl1pPr algn="l" defTabSz="608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la Calidad de la Atención de la Hipertensión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4256" y="1727654"/>
            <a:ext cx="5553644" cy="323022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A) Detección integral y abordaje sistemático </a:t>
            </a:r>
            <a:endParaRPr lang="es-MX" sz="16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5325" y="1213797"/>
            <a:ext cx="6081836" cy="379448"/>
          </a:xfrm>
          <a:prstGeom prst="rect">
            <a:avLst/>
          </a:prstGeom>
        </p:spPr>
        <p:txBody>
          <a:bodyPr wrap="square" lIns="40499" tIns="20249" rIns="40499" bIns="20249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Consulta Efectiva (CE)</a:t>
            </a:r>
            <a:endParaRPr lang="es-MX" sz="2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6" descr="Parte1-graficos-07.png"/>
          <p:cNvPicPr>
            <a:picLocks noChangeAspect="1"/>
          </p:cNvPicPr>
          <p:nvPr/>
        </p:nvPicPr>
        <p:blipFill>
          <a:blip r:embed="rId3"/>
          <a:srcRect l="18409" t="48930" b="46180"/>
          <a:stretch>
            <a:fillRect/>
          </a:stretch>
        </p:blipFill>
        <p:spPr>
          <a:xfrm rot="16200000">
            <a:off x="2456855" y="4190588"/>
            <a:ext cx="3909126" cy="146299"/>
          </a:xfrm>
          <a:prstGeom prst="rect">
            <a:avLst/>
          </a:prstGeom>
        </p:spPr>
      </p:pic>
      <p:sp>
        <p:nvSpPr>
          <p:cNvPr id="8" name="CuadroTexto 6"/>
          <p:cNvSpPr txBox="1"/>
          <p:nvPr/>
        </p:nvSpPr>
        <p:spPr>
          <a:xfrm>
            <a:off x="455206" y="2313978"/>
            <a:ext cx="3756186" cy="933446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algn="just"/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de las mediciones básicas en </a:t>
            </a:r>
            <a:r>
              <a:rPr lang="es-MX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ÚLTMA</a:t>
            </a:r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</a:p>
          <a:p>
            <a:pPr algn="just"/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es-MX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4836707" y="2313978"/>
            <a:ext cx="4129872" cy="902668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de las mediciones </a:t>
            </a:r>
          </a:p>
          <a:p>
            <a:r>
              <a:rPr 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valoraciones con frecuencia </a:t>
            </a:r>
            <a:r>
              <a:rPr lang="es-MX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 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 </a:t>
            </a:r>
            <a:r>
              <a:rPr lang="es-MX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4836707" y="3247424"/>
            <a:ext cx="3146731" cy="3580324"/>
          </a:xfrm>
          <a:prstGeom prst="rect">
            <a:avLst/>
          </a:prstGeom>
          <a:noFill/>
        </p:spPr>
        <p:txBody>
          <a:bodyPr wrap="none" lIns="40499" tIns="20249" rIns="40499" bIns="20249" rtlCol="0">
            <a:spAutoFit/>
          </a:bodyPr>
          <a:lstStyle/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Revisión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fondo de ojos </a:t>
            </a: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Colesterol Total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Colesterol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HDL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Colesterol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Microalbuminuria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3"/>
              </a:lnSpc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353166" y="3415946"/>
            <a:ext cx="3632963" cy="2105561"/>
          </a:xfrm>
          <a:prstGeom prst="rect">
            <a:avLst/>
          </a:prstGeom>
          <a:noFill/>
        </p:spPr>
        <p:txBody>
          <a:bodyPr wrap="square" lIns="40499" tIns="20249" rIns="40499" bIns="20249" rtlCol="0">
            <a:spAutoFit/>
          </a:bodyPr>
          <a:lstStyle/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Medición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presión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Peso  para calcular IMC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Medición de cintura </a:t>
            </a: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03"/>
              </a:lnSpc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Valoración de la adicción al tabaco y alcohol</a:t>
            </a:r>
          </a:p>
          <a:p>
            <a:pPr>
              <a:lnSpc>
                <a:spcPts val="2303"/>
              </a:lnSpc>
            </a:pPr>
            <a:r>
              <a:rPr lang="es-MX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22 Rectángulo redondeado"/>
          <p:cNvSpPr/>
          <p:nvPr/>
        </p:nvSpPr>
        <p:spPr>
          <a:xfrm>
            <a:off x="7458075" y="1213797"/>
            <a:ext cx="1400484" cy="522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65 puntos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10027</TotalTime>
  <Words>1199</Words>
  <Application>Microsoft Office PowerPoint</Application>
  <PresentationFormat>Presentación en pantalla (4:3)</PresentationFormat>
  <Paragraphs>507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Wingdings</vt:lpstr>
      <vt:lpstr>Open Sans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Rodrigo Saucedo Martínez</dc:creator>
  <cp:lastModifiedBy>Lorena Suárez Idueta</cp:lastModifiedBy>
  <cp:revision>790</cp:revision>
  <cp:lastPrinted>2018-04-19T22:28:45Z</cp:lastPrinted>
  <dcterms:created xsi:type="dcterms:W3CDTF">2016-06-03T02:29:45Z</dcterms:created>
  <dcterms:modified xsi:type="dcterms:W3CDTF">2018-07-25T16:50:04Z</dcterms:modified>
</cp:coreProperties>
</file>